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79" r:id="rId2"/>
    <p:sldId id="278" r:id="rId3"/>
    <p:sldId id="357" r:id="rId4"/>
    <p:sldId id="314" r:id="rId5"/>
    <p:sldId id="333" r:id="rId6"/>
    <p:sldId id="338" r:id="rId7"/>
    <p:sldId id="347" r:id="rId8"/>
    <p:sldId id="337" r:id="rId9"/>
    <p:sldId id="370" r:id="rId10"/>
    <p:sldId id="360" r:id="rId11"/>
    <p:sldId id="504" r:id="rId12"/>
    <p:sldId id="296" r:id="rId13"/>
    <p:sldId id="371" r:id="rId14"/>
    <p:sldId id="339" r:id="rId15"/>
    <p:sldId id="340" r:id="rId16"/>
    <p:sldId id="293" r:id="rId17"/>
    <p:sldId id="298" r:id="rId18"/>
    <p:sldId id="372" r:id="rId19"/>
    <p:sldId id="378" r:id="rId20"/>
    <p:sldId id="366" r:id="rId21"/>
    <p:sldId id="329" r:id="rId22"/>
    <p:sldId id="328" r:id="rId23"/>
    <p:sldId id="327" r:id="rId24"/>
    <p:sldId id="330" r:id="rId25"/>
    <p:sldId id="362" r:id="rId26"/>
    <p:sldId id="364" r:id="rId27"/>
    <p:sldId id="361" r:id="rId28"/>
    <p:sldId id="346" r:id="rId29"/>
    <p:sldId id="331" r:id="rId30"/>
    <p:sldId id="365" r:id="rId31"/>
    <p:sldId id="377" r:id="rId32"/>
    <p:sldId id="373" r:id="rId33"/>
    <p:sldId id="302" r:id="rId34"/>
    <p:sldId id="300" r:id="rId35"/>
    <p:sldId id="303" r:id="rId36"/>
    <p:sldId id="353" r:id="rId37"/>
    <p:sldId id="363" r:id="rId38"/>
    <p:sldId id="376" r:id="rId39"/>
    <p:sldId id="455" r:id="rId40"/>
    <p:sldId id="502" r:id="rId41"/>
    <p:sldId id="456" r:id="rId42"/>
    <p:sldId id="496" r:id="rId43"/>
    <p:sldId id="497" r:id="rId44"/>
    <p:sldId id="374" r:id="rId45"/>
    <p:sldId id="348" r:id="rId46"/>
    <p:sldId id="368" r:id="rId47"/>
    <p:sldId id="499" r:id="rId48"/>
    <p:sldId id="500" r:id="rId49"/>
    <p:sldId id="501" r:id="rId50"/>
    <p:sldId id="37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480000"/>
    <a:srgbClr val="360036"/>
    <a:srgbClr val="800000"/>
    <a:srgbClr val="CECECE"/>
    <a:srgbClr val="E9B321"/>
    <a:srgbClr val="FFFFFF"/>
    <a:srgbClr val="F7941D"/>
    <a:srgbClr val="C8C8C8"/>
    <a:srgbClr val="522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960" autoAdjust="0"/>
  </p:normalViewPr>
  <p:slideViewPr>
    <p:cSldViewPr snapToGrid="0">
      <p:cViewPr varScale="1">
        <p:scale>
          <a:sx n="86" d="100"/>
          <a:sy n="86"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70780-FE56-421D-99B5-F061E677364B}" type="doc">
      <dgm:prSet loTypeId="urn:microsoft.com/office/officeart/2005/8/layout/hChevron3" loCatId="process" qsTypeId="urn:microsoft.com/office/officeart/2005/8/quickstyle/3d2" qsCatId="3D" csTypeId="urn:microsoft.com/office/officeart/2005/8/colors/accent3_3" csCatId="accent3" phldr="1"/>
      <dgm:spPr/>
    </dgm:pt>
    <dgm:pt modelId="{A1E51C72-C505-4069-B88F-933C753F3B3C}">
      <dgm:prSet phldrT="[Text]"/>
      <dgm:spPr/>
      <dgm:t>
        <a:bodyPr/>
        <a:lstStyle/>
        <a:p>
          <a:r>
            <a:rPr lang="en-US" b="1" dirty="0">
              <a:solidFill>
                <a:schemeClr val="tx1"/>
              </a:solidFill>
            </a:rPr>
            <a:t>Blockchain Adoption</a:t>
          </a:r>
        </a:p>
      </dgm:t>
    </dgm:pt>
    <dgm:pt modelId="{F87FF09B-9FC8-4947-BEE5-20BD2D0E3BB0}" type="parTrans" cxnId="{A9BF4A08-6FF2-469A-BEB4-60A6380013A0}">
      <dgm:prSet/>
      <dgm:spPr/>
      <dgm:t>
        <a:bodyPr/>
        <a:lstStyle/>
        <a:p>
          <a:endParaRPr lang="en-US"/>
        </a:p>
      </dgm:t>
    </dgm:pt>
    <dgm:pt modelId="{FE9C89C1-C9E3-4D5B-9DC9-BA389A9C6427}" type="sibTrans" cxnId="{A9BF4A08-6FF2-469A-BEB4-60A6380013A0}">
      <dgm:prSet/>
      <dgm:spPr/>
      <dgm:t>
        <a:bodyPr/>
        <a:lstStyle/>
        <a:p>
          <a:endParaRPr lang="en-US"/>
        </a:p>
      </dgm:t>
    </dgm:pt>
    <dgm:pt modelId="{30B6FAD1-3975-49B4-B36A-0618D0162765}">
      <dgm:prSet phldrT="[Text]"/>
      <dgm:spPr/>
      <dgm:t>
        <a:bodyPr/>
        <a:lstStyle/>
        <a:p>
          <a:r>
            <a:rPr lang="en-US" b="1" dirty="0">
              <a:solidFill>
                <a:schemeClr val="tx1"/>
              </a:solidFill>
            </a:rPr>
            <a:t>Orientation of Islamic FinTech</a:t>
          </a:r>
        </a:p>
      </dgm:t>
    </dgm:pt>
    <dgm:pt modelId="{78FEA5C8-9900-4BBE-B77C-73B30982BABC}" type="parTrans" cxnId="{D2AEB869-E494-4C76-A8C2-952193C11CD7}">
      <dgm:prSet/>
      <dgm:spPr/>
      <dgm:t>
        <a:bodyPr/>
        <a:lstStyle/>
        <a:p>
          <a:endParaRPr lang="en-US"/>
        </a:p>
      </dgm:t>
    </dgm:pt>
    <dgm:pt modelId="{F9F8A4C5-D379-4B90-AFEB-17028815BFFF}" type="sibTrans" cxnId="{D2AEB869-E494-4C76-A8C2-952193C11CD7}">
      <dgm:prSet/>
      <dgm:spPr/>
      <dgm:t>
        <a:bodyPr/>
        <a:lstStyle/>
        <a:p>
          <a:endParaRPr lang="en-US"/>
        </a:p>
      </dgm:t>
    </dgm:pt>
    <dgm:pt modelId="{9E14C86C-11EE-4DE0-B106-00DF5C5FC4A2}">
      <dgm:prSet phldrT="[Text]"/>
      <dgm:spPr/>
      <dgm:t>
        <a:bodyPr/>
        <a:lstStyle/>
        <a:p>
          <a:r>
            <a:rPr lang="en-US" b="1" dirty="0">
              <a:solidFill>
                <a:schemeClr val="tx1"/>
              </a:solidFill>
            </a:rPr>
            <a:t>Implications of Blockchain on Islamic FinTech</a:t>
          </a:r>
        </a:p>
      </dgm:t>
    </dgm:pt>
    <dgm:pt modelId="{1FF17BF2-6F8F-4883-9A01-E7EC01DFA615}" type="parTrans" cxnId="{E84DC5B6-DA8F-48F8-86BD-B8FF8C8E9562}">
      <dgm:prSet/>
      <dgm:spPr/>
      <dgm:t>
        <a:bodyPr/>
        <a:lstStyle/>
        <a:p>
          <a:endParaRPr lang="en-US"/>
        </a:p>
      </dgm:t>
    </dgm:pt>
    <dgm:pt modelId="{5F2790E2-4E9C-4B36-8D18-43C156554B91}" type="sibTrans" cxnId="{E84DC5B6-DA8F-48F8-86BD-B8FF8C8E9562}">
      <dgm:prSet/>
      <dgm:spPr/>
      <dgm:t>
        <a:bodyPr/>
        <a:lstStyle/>
        <a:p>
          <a:endParaRPr lang="en-US"/>
        </a:p>
      </dgm:t>
    </dgm:pt>
    <dgm:pt modelId="{84E63BFE-1D4D-4AD0-AD1A-4D4500C33C35}">
      <dgm:prSet phldrT="[Text]"/>
      <dgm:spPr/>
      <dgm:t>
        <a:bodyPr/>
        <a:lstStyle/>
        <a:p>
          <a:r>
            <a:rPr lang="en-US" b="1" dirty="0">
              <a:solidFill>
                <a:schemeClr val="tx1"/>
              </a:solidFill>
            </a:rPr>
            <a:t>Blockchain Use Cases for Islamic FinTech</a:t>
          </a:r>
        </a:p>
      </dgm:t>
    </dgm:pt>
    <dgm:pt modelId="{2139638D-7511-4728-A78E-8CE0B41B492D}" type="parTrans" cxnId="{6EE4B875-430C-43DD-9D38-204EDDD58701}">
      <dgm:prSet/>
      <dgm:spPr/>
      <dgm:t>
        <a:bodyPr/>
        <a:lstStyle/>
        <a:p>
          <a:endParaRPr lang="en-US"/>
        </a:p>
      </dgm:t>
    </dgm:pt>
    <dgm:pt modelId="{561D9BBB-13BD-4DCB-BFAE-A75BA66B618B}" type="sibTrans" cxnId="{6EE4B875-430C-43DD-9D38-204EDDD58701}">
      <dgm:prSet/>
      <dgm:spPr/>
      <dgm:t>
        <a:bodyPr/>
        <a:lstStyle/>
        <a:p>
          <a:endParaRPr lang="en-US"/>
        </a:p>
      </dgm:t>
    </dgm:pt>
    <dgm:pt modelId="{3325D356-8287-4F38-B148-D215388A9394}">
      <dgm:prSet phldrT="[Text]"/>
      <dgm:spPr/>
      <dgm:t>
        <a:bodyPr/>
        <a:lstStyle/>
        <a:p>
          <a:r>
            <a:rPr lang="en-US" b="1" dirty="0">
              <a:solidFill>
                <a:schemeClr val="tx1"/>
              </a:solidFill>
            </a:rPr>
            <a:t>Strategic Roadmap for Blockchain Adaptation</a:t>
          </a:r>
        </a:p>
      </dgm:t>
    </dgm:pt>
    <dgm:pt modelId="{99D33EF7-5CDD-4C26-92E9-D197B53C520E}" type="parTrans" cxnId="{D5540F09-5228-435A-940C-636DA232376A}">
      <dgm:prSet/>
      <dgm:spPr/>
      <dgm:t>
        <a:bodyPr/>
        <a:lstStyle/>
        <a:p>
          <a:endParaRPr lang="en-US"/>
        </a:p>
      </dgm:t>
    </dgm:pt>
    <dgm:pt modelId="{843D557C-DA7B-47EC-A94C-337C1CB1120F}" type="sibTrans" cxnId="{D5540F09-5228-435A-940C-636DA232376A}">
      <dgm:prSet/>
      <dgm:spPr/>
      <dgm:t>
        <a:bodyPr/>
        <a:lstStyle/>
        <a:p>
          <a:endParaRPr lang="en-US"/>
        </a:p>
      </dgm:t>
    </dgm:pt>
    <dgm:pt modelId="{3B079741-11CF-4563-895B-5C5CD2A35906}">
      <dgm:prSet phldrT="[Text]"/>
      <dgm:spPr/>
      <dgm:t>
        <a:bodyPr/>
        <a:lstStyle/>
        <a:p>
          <a:r>
            <a:rPr lang="en-US" b="1" dirty="0">
              <a:solidFill>
                <a:schemeClr val="tx1"/>
              </a:solidFill>
            </a:rPr>
            <a:t>Blockchain Trailblazers in Islamic FinTech</a:t>
          </a:r>
        </a:p>
      </dgm:t>
    </dgm:pt>
    <dgm:pt modelId="{CC41EA16-7A5C-4C22-9D00-FC7CBCB10C0E}" type="parTrans" cxnId="{200A3392-01C5-469C-AAF7-1930B7A986EE}">
      <dgm:prSet/>
      <dgm:spPr/>
      <dgm:t>
        <a:bodyPr/>
        <a:lstStyle/>
        <a:p>
          <a:endParaRPr lang="en-US"/>
        </a:p>
      </dgm:t>
    </dgm:pt>
    <dgm:pt modelId="{3BAFE490-4022-4DE6-AAFA-6BC1C9DB26FF}" type="sibTrans" cxnId="{200A3392-01C5-469C-AAF7-1930B7A986EE}">
      <dgm:prSet/>
      <dgm:spPr/>
      <dgm:t>
        <a:bodyPr/>
        <a:lstStyle/>
        <a:p>
          <a:endParaRPr lang="en-US"/>
        </a:p>
      </dgm:t>
    </dgm:pt>
    <dgm:pt modelId="{EECBD97D-B74E-4C4F-836B-41840B9D2C25}" type="pres">
      <dgm:prSet presAssocID="{80270780-FE56-421D-99B5-F061E677364B}" presName="Name0" presStyleCnt="0">
        <dgm:presLayoutVars>
          <dgm:dir/>
          <dgm:resizeHandles val="exact"/>
        </dgm:presLayoutVars>
      </dgm:prSet>
      <dgm:spPr/>
    </dgm:pt>
    <dgm:pt modelId="{A5EE359C-DAEE-436A-9BCD-A4060A8E3E6E}" type="pres">
      <dgm:prSet presAssocID="{A1E51C72-C505-4069-B88F-933C753F3B3C}" presName="parTxOnly" presStyleLbl="node1" presStyleIdx="0" presStyleCnt="6">
        <dgm:presLayoutVars>
          <dgm:bulletEnabled val="1"/>
        </dgm:presLayoutVars>
      </dgm:prSet>
      <dgm:spPr/>
    </dgm:pt>
    <dgm:pt modelId="{2C2B8C01-50DC-4A84-B1B1-F2347FA0A3F5}" type="pres">
      <dgm:prSet presAssocID="{FE9C89C1-C9E3-4D5B-9DC9-BA389A9C6427}" presName="parSpace" presStyleCnt="0"/>
      <dgm:spPr/>
    </dgm:pt>
    <dgm:pt modelId="{0B4EA01C-9108-41D0-9343-6434AC8795F4}" type="pres">
      <dgm:prSet presAssocID="{30B6FAD1-3975-49B4-B36A-0618D0162765}" presName="parTxOnly" presStyleLbl="node1" presStyleIdx="1" presStyleCnt="6">
        <dgm:presLayoutVars>
          <dgm:bulletEnabled val="1"/>
        </dgm:presLayoutVars>
      </dgm:prSet>
      <dgm:spPr/>
    </dgm:pt>
    <dgm:pt modelId="{68DE3786-9A8B-44EB-9D13-63CB5F717CE7}" type="pres">
      <dgm:prSet presAssocID="{F9F8A4C5-D379-4B90-AFEB-17028815BFFF}" presName="parSpace" presStyleCnt="0"/>
      <dgm:spPr/>
    </dgm:pt>
    <dgm:pt modelId="{E700CCB3-D85E-46EC-9DE9-2AD32F853AAE}" type="pres">
      <dgm:prSet presAssocID="{9E14C86C-11EE-4DE0-B106-00DF5C5FC4A2}" presName="parTxOnly" presStyleLbl="node1" presStyleIdx="2" presStyleCnt="6">
        <dgm:presLayoutVars>
          <dgm:bulletEnabled val="1"/>
        </dgm:presLayoutVars>
      </dgm:prSet>
      <dgm:spPr/>
    </dgm:pt>
    <dgm:pt modelId="{D6954701-6849-4FB1-A794-54E47C4C1524}" type="pres">
      <dgm:prSet presAssocID="{5F2790E2-4E9C-4B36-8D18-43C156554B91}" presName="parSpace" presStyleCnt="0"/>
      <dgm:spPr/>
    </dgm:pt>
    <dgm:pt modelId="{D8FAACDD-6878-46BA-8324-3CDB4450EE18}" type="pres">
      <dgm:prSet presAssocID="{84E63BFE-1D4D-4AD0-AD1A-4D4500C33C35}" presName="parTxOnly" presStyleLbl="node1" presStyleIdx="3" presStyleCnt="6">
        <dgm:presLayoutVars>
          <dgm:bulletEnabled val="1"/>
        </dgm:presLayoutVars>
      </dgm:prSet>
      <dgm:spPr/>
    </dgm:pt>
    <dgm:pt modelId="{9D21B84F-FA37-4468-A8D6-DED331DE2302}" type="pres">
      <dgm:prSet presAssocID="{561D9BBB-13BD-4DCB-BFAE-A75BA66B618B}" presName="parSpace" presStyleCnt="0"/>
      <dgm:spPr/>
    </dgm:pt>
    <dgm:pt modelId="{B02D700E-FD50-42DD-8AC1-041AFFE775BE}" type="pres">
      <dgm:prSet presAssocID="{3B079741-11CF-4563-895B-5C5CD2A35906}" presName="parTxOnly" presStyleLbl="node1" presStyleIdx="4" presStyleCnt="6">
        <dgm:presLayoutVars>
          <dgm:bulletEnabled val="1"/>
        </dgm:presLayoutVars>
      </dgm:prSet>
      <dgm:spPr/>
    </dgm:pt>
    <dgm:pt modelId="{294F58CA-D8E7-4E33-A32A-DE13CD8F1CD1}" type="pres">
      <dgm:prSet presAssocID="{3BAFE490-4022-4DE6-AAFA-6BC1C9DB26FF}" presName="parSpace" presStyleCnt="0"/>
      <dgm:spPr/>
    </dgm:pt>
    <dgm:pt modelId="{0F583CB3-D6E2-4AAA-B5BE-A06E7FE3EFF2}" type="pres">
      <dgm:prSet presAssocID="{3325D356-8287-4F38-B148-D215388A9394}" presName="parTxOnly" presStyleLbl="node1" presStyleIdx="5" presStyleCnt="6">
        <dgm:presLayoutVars>
          <dgm:bulletEnabled val="1"/>
        </dgm:presLayoutVars>
      </dgm:prSet>
      <dgm:spPr/>
    </dgm:pt>
  </dgm:ptLst>
  <dgm:cxnLst>
    <dgm:cxn modelId="{A9BF4A08-6FF2-469A-BEB4-60A6380013A0}" srcId="{80270780-FE56-421D-99B5-F061E677364B}" destId="{A1E51C72-C505-4069-B88F-933C753F3B3C}" srcOrd="0" destOrd="0" parTransId="{F87FF09B-9FC8-4947-BEE5-20BD2D0E3BB0}" sibTransId="{FE9C89C1-C9E3-4D5B-9DC9-BA389A9C6427}"/>
    <dgm:cxn modelId="{D5540F09-5228-435A-940C-636DA232376A}" srcId="{80270780-FE56-421D-99B5-F061E677364B}" destId="{3325D356-8287-4F38-B148-D215388A9394}" srcOrd="5" destOrd="0" parTransId="{99D33EF7-5CDD-4C26-92E9-D197B53C520E}" sibTransId="{843D557C-DA7B-47EC-A94C-337C1CB1120F}"/>
    <dgm:cxn modelId="{967F8818-9B94-4542-9C02-E9BFEFF80182}" type="presOf" srcId="{A1E51C72-C505-4069-B88F-933C753F3B3C}" destId="{A5EE359C-DAEE-436A-9BCD-A4060A8E3E6E}" srcOrd="0" destOrd="0" presId="urn:microsoft.com/office/officeart/2005/8/layout/hChevron3"/>
    <dgm:cxn modelId="{D2AEB869-E494-4C76-A8C2-952193C11CD7}" srcId="{80270780-FE56-421D-99B5-F061E677364B}" destId="{30B6FAD1-3975-49B4-B36A-0618D0162765}" srcOrd="1" destOrd="0" parTransId="{78FEA5C8-9900-4BBE-B77C-73B30982BABC}" sibTransId="{F9F8A4C5-D379-4B90-AFEB-17028815BFFF}"/>
    <dgm:cxn modelId="{DC59CA50-5899-4E51-9775-532288C1F379}" type="presOf" srcId="{80270780-FE56-421D-99B5-F061E677364B}" destId="{EECBD97D-B74E-4C4F-836B-41840B9D2C25}" srcOrd="0" destOrd="0" presId="urn:microsoft.com/office/officeart/2005/8/layout/hChevron3"/>
    <dgm:cxn modelId="{6EE4B875-430C-43DD-9D38-204EDDD58701}" srcId="{80270780-FE56-421D-99B5-F061E677364B}" destId="{84E63BFE-1D4D-4AD0-AD1A-4D4500C33C35}" srcOrd="3" destOrd="0" parTransId="{2139638D-7511-4728-A78E-8CE0B41B492D}" sibTransId="{561D9BBB-13BD-4DCB-BFAE-A75BA66B618B}"/>
    <dgm:cxn modelId="{22C1C37C-185C-48C1-BC35-60D855004177}" type="presOf" srcId="{3B079741-11CF-4563-895B-5C5CD2A35906}" destId="{B02D700E-FD50-42DD-8AC1-041AFFE775BE}" srcOrd="0" destOrd="0" presId="urn:microsoft.com/office/officeart/2005/8/layout/hChevron3"/>
    <dgm:cxn modelId="{200A3392-01C5-469C-AAF7-1930B7A986EE}" srcId="{80270780-FE56-421D-99B5-F061E677364B}" destId="{3B079741-11CF-4563-895B-5C5CD2A35906}" srcOrd="4" destOrd="0" parTransId="{CC41EA16-7A5C-4C22-9D00-FC7CBCB10C0E}" sibTransId="{3BAFE490-4022-4DE6-AAFA-6BC1C9DB26FF}"/>
    <dgm:cxn modelId="{800FDA9A-85F9-4B60-93D5-C2DD239ADCE8}" type="presOf" srcId="{9E14C86C-11EE-4DE0-B106-00DF5C5FC4A2}" destId="{E700CCB3-D85E-46EC-9DE9-2AD32F853AAE}" srcOrd="0" destOrd="0" presId="urn:microsoft.com/office/officeart/2005/8/layout/hChevron3"/>
    <dgm:cxn modelId="{E84DC5B6-DA8F-48F8-86BD-B8FF8C8E9562}" srcId="{80270780-FE56-421D-99B5-F061E677364B}" destId="{9E14C86C-11EE-4DE0-B106-00DF5C5FC4A2}" srcOrd="2" destOrd="0" parTransId="{1FF17BF2-6F8F-4883-9A01-E7EC01DFA615}" sibTransId="{5F2790E2-4E9C-4B36-8D18-43C156554B91}"/>
    <dgm:cxn modelId="{D88AE4D1-0F54-45FC-B5C7-CBE272467C6A}" type="presOf" srcId="{3325D356-8287-4F38-B148-D215388A9394}" destId="{0F583CB3-D6E2-4AAA-B5BE-A06E7FE3EFF2}" srcOrd="0" destOrd="0" presId="urn:microsoft.com/office/officeart/2005/8/layout/hChevron3"/>
    <dgm:cxn modelId="{E5C489DA-2033-427B-9D28-85F1F9012460}" type="presOf" srcId="{30B6FAD1-3975-49B4-B36A-0618D0162765}" destId="{0B4EA01C-9108-41D0-9343-6434AC8795F4}" srcOrd="0" destOrd="0" presId="urn:microsoft.com/office/officeart/2005/8/layout/hChevron3"/>
    <dgm:cxn modelId="{E2AAAEDB-5D70-4E00-A4AA-5A16D5723865}" type="presOf" srcId="{84E63BFE-1D4D-4AD0-AD1A-4D4500C33C35}" destId="{D8FAACDD-6878-46BA-8324-3CDB4450EE18}" srcOrd="0" destOrd="0" presId="urn:microsoft.com/office/officeart/2005/8/layout/hChevron3"/>
    <dgm:cxn modelId="{7A8E521F-A753-4829-9F2C-B871EF5C6178}" type="presParOf" srcId="{EECBD97D-B74E-4C4F-836B-41840B9D2C25}" destId="{A5EE359C-DAEE-436A-9BCD-A4060A8E3E6E}" srcOrd="0" destOrd="0" presId="urn:microsoft.com/office/officeart/2005/8/layout/hChevron3"/>
    <dgm:cxn modelId="{65246445-A9F4-4FFD-BC8F-10623BDC9365}" type="presParOf" srcId="{EECBD97D-B74E-4C4F-836B-41840B9D2C25}" destId="{2C2B8C01-50DC-4A84-B1B1-F2347FA0A3F5}" srcOrd="1" destOrd="0" presId="urn:microsoft.com/office/officeart/2005/8/layout/hChevron3"/>
    <dgm:cxn modelId="{3145691B-CBB9-4DCC-AE8F-77E1A711C57A}" type="presParOf" srcId="{EECBD97D-B74E-4C4F-836B-41840B9D2C25}" destId="{0B4EA01C-9108-41D0-9343-6434AC8795F4}" srcOrd="2" destOrd="0" presId="urn:microsoft.com/office/officeart/2005/8/layout/hChevron3"/>
    <dgm:cxn modelId="{30F1A9C9-E87C-4E0F-B970-2A20A5D071A8}" type="presParOf" srcId="{EECBD97D-B74E-4C4F-836B-41840B9D2C25}" destId="{68DE3786-9A8B-44EB-9D13-63CB5F717CE7}" srcOrd="3" destOrd="0" presId="urn:microsoft.com/office/officeart/2005/8/layout/hChevron3"/>
    <dgm:cxn modelId="{372A9C4D-F96D-40AB-85AD-397C74B7D30E}" type="presParOf" srcId="{EECBD97D-B74E-4C4F-836B-41840B9D2C25}" destId="{E700CCB3-D85E-46EC-9DE9-2AD32F853AAE}" srcOrd="4" destOrd="0" presId="urn:microsoft.com/office/officeart/2005/8/layout/hChevron3"/>
    <dgm:cxn modelId="{4963557E-1DB8-4CBB-A02C-284BAF80483D}" type="presParOf" srcId="{EECBD97D-B74E-4C4F-836B-41840B9D2C25}" destId="{D6954701-6849-4FB1-A794-54E47C4C1524}" srcOrd="5" destOrd="0" presId="urn:microsoft.com/office/officeart/2005/8/layout/hChevron3"/>
    <dgm:cxn modelId="{B0CF0BE1-3B95-4DD4-9E52-52BE6F82A0A2}" type="presParOf" srcId="{EECBD97D-B74E-4C4F-836B-41840B9D2C25}" destId="{D8FAACDD-6878-46BA-8324-3CDB4450EE18}" srcOrd="6" destOrd="0" presId="urn:microsoft.com/office/officeart/2005/8/layout/hChevron3"/>
    <dgm:cxn modelId="{1563CE6F-6354-45A3-A598-02159F9DFB6D}" type="presParOf" srcId="{EECBD97D-B74E-4C4F-836B-41840B9D2C25}" destId="{9D21B84F-FA37-4468-A8D6-DED331DE2302}" srcOrd="7" destOrd="0" presId="urn:microsoft.com/office/officeart/2005/8/layout/hChevron3"/>
    <dgm:cxn modelId="{C0936608-90A4-4455-B93F-1BBC1C7392C0}" type="presParOf" srcId="{EECBD97D-B74E-4C4F-836B-41840B9D2C25}" destId="{B02D700E-FD50-42DD-8AC1-041AFFE775BE}" srcOrd="8" destOrd="0" presId="urn:microsoft.com/office/officeart/2005/8/layout/hChevron3"/>
    <dgm:cxn modelId="{0438BA68-13CF-4E0E-AFEE-4C936252E394}" type="presParOf" srcId="{EECBD97D-B74E-4C4F-836B-41840B9D2C25}" destId="{294F58CA-D8E7-4E33-A32A-DE13CD8F1CD1}" srcOrd="9" destOrd="0" presId="urn:microsoft.com/office/officeart/2005/8/layout/hChevron3"/>
    <dgm:cxn modelId="{5C87EE8C-C0F8-47EE-A5BF-9C7DA2FBD7BC}" type="presParOf" srcId="{EECBD97D-B74E-4C4F-836B-41840B9D2C25}" destId="{0F583CB3-D6E2-4AAA-B5BE-A06E7FE3EFF2}"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E359C-DAEE-436A-9BCD-A4060A8E3E6E}">
      <dsp:nvSpPr>
        <dsp:cNvPr id="0" name=""/>
        <dsp:cNvSpPr/>
      </dsp:nvSpPr>
      <dsp:spPr>
        <a:xfrm>
          <a:off x="1412" y="2246453"/>
          <a:ext cx="2314399" cy="925759"/>
        </a:xfrm>
        <a:prstGeom prst="homePlate">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Blockchain Adoption</a:t>
          </a:r>
        </a:p>
      </dsp:txBody>
      <dsp:txXfrm>
        <a:off x="1412" y="2246453"/>
        <a:ext cx="2082959" cy="925759"/>
      </dsp:txXfrm>
    </dsp:sp>
    <dsp:sp modelId="{0B4EA01C-9108-41D0-9343-6434AC8795F4}">
      <dsp:nvSpPr>
        <dsp:cNvPr id="0" name=""/>
        <dsp:cNvSpPr/>
      </dsp:nvSpPr>
      <dsp:spPr>
        <a:xfrm>
          <a:off x="1852932" y="2246453"/>
          <a:ext cx="2314399" cy="925759"/>
        </a:xfrm>
        <a:prstGeom prst="chevron">
          <a:avLst/>
        </a:prstGeom>
        <a:gradFill rotWithShape="0">
          <a:gsLst>
            <a:gs pos="0">
              <a:schemeClr val="accent3">
                <a:shade val="80000"/>
                <a:hueOff val="0"/>
                <a:satOff val="0"/>
                <a:lumOff val="3818"/>
                <a:alphaOff val="0"/>
                <a:satMod val="103000"/>
                <a:lumMod val="102000"/>
                <a:tint val="94000"/>
              </a:schemeClr>
            </a:gs>
            <a:gs pos="50000">
              <a:schemeClr val="accent3">
                <a:shade val="80000"/>
                <a:hueOff val="0"/>
                <a:satOff val="0"/>
                <a:lumOff val="3818"/>
                <a:alphaOff val="0"/>
                <a:satMod val="110000"/>
                <a:lumMod val="100000"/>
                <a:shade val="100000"/>
              </a:schemeClr>
            </a:gs>
            <a:gs pos="100000">
              <a:schemeClr val="accent3">
                <a:shade val="80000"/>
                <a:hueOff val="0"/>
                <a:satOff val="0"/>
                <a:lumOff val="381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Orientation of Islamic FinTech</a:t>
          </a:r>
        </a:p>
      </dsp:txBody>
      <dsp:txXfrm>
        <a:off x="2315812" y="2246453"/>
        <a:ext cx="1388640" cy="925759"/>
      </dsp:txXfrm>
    </dsp:sp>
    <dsp:sp modelId="{E700CCB3-D85E-46EC-9DE9-2AD32F853AAE}">
      <dsp:nvSpPr>
        <dsp:cNvPr id="0" name=""/>
        <dsp:cNvSpPr/>
      </dsp:nvSpPr>
      <dsp:spPr>
        <a:xfrm>
          <a:off x="3704452" y="2246453"/>
          <a:ext cx="2314399" cy="925759"/>
        </a:xfrm>
        <a:prstGeom prst="chevron">
          <a:avLst/>
        </a:prstGeom>
        <a:gradFill rotWithShape="0">
          <a:gsLst>
            <a:gs pos="0">
              <a:schemeClr val="accent3">
                <a:shade val="80000"/>
                <a:hueOff val="0"/>
                <a:satOff val="0"/>
                <a:lumOff val="7637"/>
                <a:alphaOff val="0"/>
                <a:satMod val="103000"/>
                <a:lumMod val="102000"/>
                <a:tint val="94000"/>
              </a:schemeClr>
            </a:gs>
            <a:gs pos="50000">
              <a:schemeClr val="accent3">
                <a:shade val="80000"/>
                <a:hueOff val="0"/>
                <a:satOff val="0"/>
                <a:lumOff val="7637"/>
                <a:alphaOff val="0"/>
                <a:satMod val="110000"/>
                <a:lumMod val="100000"/>
                <a:shade val="100000"/>
              </a:schemeClr>
            </a:gs>
            <a:gs pos="100000">
              <a:schemeClr val="accent3">
                <a:shade val="80000"/>
                <a:hueOff val="0"/>
                <a:satOff val="0"/>
                <a:lumOff val="763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Implications of Blockchain on Islamic FinTech</a:t>
          </a:r>
        </a:p>
      </dsp:txBody>
      <dsp:txXfrm>
        <a:off x="4167332" y="2246453"/>
        <a:ext cx="1388640" cy="925759"/>
      </dsp:txXfrm>
    </dsp:sp>
    <dsp:sp modelId="{D8FAACDD-6878-46BA-8324-3CDB4450EE18}">
      <dsp:nvSpPr>
        <dsp:cNvPr id="0" name=""/>
        <dsp:cNvSpPr/>
      </dsp:nvSpPr>
      <dsp:spPr>
        <a:xfrm>
          <a:off x="5555971" y="2246453"/>
          <a:ext cx="2314399" cy="925759"/>
        </a:xfrm>
        <a:prstGeom prst="chevron">
          <a:avLst/>
        </a:prstGeom>
        <a:gradFill rotWithShape="0">
          <a:gsLst>
            <a:gs pos="0">
              <a:schemeClr val="accent3">
                <a:shade val="80000"/>
                <a:hueOff val="0"/>
                <a:satOff val="0"/>
                <a:lumOff val="11455"/>
                <a:alphaOff val="0"/>
                <a:satMod val="103000"/>
                <a:lumMod val="102000"/>
                <a:tint val="94000"/>
              </a:schemeClr>
            </a:gs>
            <a:gs pos="50000">
              <a:schemeClr val="accent3">
                <a:shade val="80000"/>
                <a:hueOff val="0"/>
                <a:satOff val="0"/>
                <a:lumOff val="11455"/>
                <a:alphaOff val="0"/>
                <a:satMod val="110000"/>
                <a:lumMod val="100000"/>
                <a:shade val="100000"/>
              </a:schemeClr>
            </a:gs>
            <a:gs pos="100000">
              <a:schemeClr val="accent3">
                <a:shade val="80000"/>
                <a:hueOff val="0"/>
                <a:satOff val="0"/>
                <a:lumOff val="1145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Blockchain Use Cases for Islamic FinTech</a:t>
          </a:r>
        </a:p>
      </dsp:txBody>
      <dsp:txXfrm>
        <a:off x="6018851" y="2246453"/>
        <a:ext cx="1388640" cy="925759"/>
      </dsp:txXfrm>
    </dsp:sp>
    <dsp:sp modelId="{B02D700E-FD50-42DD-8AC1-041AFFE775BE}">
      <dsp:nvSpPr>
        <dsp:cNvPr id="0" name=""/>
        <dsp:cNvSpPr/>
      </dsp:nvSpPr>
      <dsp:spPr>
        <a:xfrm>
          <a:off x="7407491" y="2246453"/>
          <a:ext cx="2314399" cy="925759"/>
        </a:xfrm>
        <a:prstGeom prst="chevron">
          <a:avLst/>
        </a:prstGeom>
        <a:gradFill rotWithShape="0">
          <a:gsLst>
            <a:gs pos="0">
              <a:schemeClr val="accent3">
                <a:shade val="80000"/>
                <a:hueOff val="0"/>
                <a:satOff val="0"/>
                <a:lumOff val="15274"/>
                <a:alphaOff val="0"/>
                <a:satMod val="103000"/>
                <a:lumMod val="102000"/>
                <a:tint val="94000"/>
              </a:schemeClr>
            </a:gs>
            <a:gs pos="50000">
              <a:schemeClr val="accent3">
                <a:shade val="80000"/>
                <a:hueOff val="0"/>
                <a:satOff val="0"/>
                <a:lumOff val="15274"/>
                <a:alphaOff val="0"/>
                <a:satMod val="110000"/>
                <a:lumMod val="100000"/>
                <a:shade val="100000"/>
              </a:schemeClr>
            </a:gs>
            <a:gs pos="100000">
              <a:schemeClr val="accent3">
                <a:shade val="80000"/>
                <a:hueOff val="0"/>
                <a:satOff val="0"/>
                <a:lumOff val="1527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Blockchain Trailblazers in Islamic FinTech</a:t>
          </a:r>
        </a:p>
      </dsp:txBody>
      <dsp:txXfrm>
        <a:off x="7870371" y="2246453"/>
        <a:ext cx="1388640" cy="925759"/>
      </dsp:txXfrm>
    </dsp:sp>
    <dsp:sp modelId="{0F583CB3-D6E2-4AAA-B5BE-A06E7FE3EFF2}">
      <dsp:nvSpPr>
        <dsp:cNvPr id="0" name=""/>
        <dsp:cNvSpPr/>
      </dsp:nvSpPr>
      <dsp:spPr>
        <a:xfrm>
          <a:off x="9259010" y="2246453"/>
          <a:ext cx="2314399" cy="925759"/>
        </a:xfrm>
        <a:prstGeom prst="chevron">
          <a:avLst/>
        </a:prstGeom>
        <a:gradFill rotWithShape="0">
          <a:gsLst>
            <a:gs pos="0">
              <a:schemeClr val="accent3">
                <a:shade val="80000"/>
                <a:hueOff val="0"/>
                <a:satOff val="0"/>
                <a:lumOff val="19092"/>
                <a:alphaOff val="0"/>
                <a:satMod val="103000"/>
                <a:lumMod val="102000"/>
                <a:tint val="94000"/>
              </a:schemeClr>
            </a:gs>
            <a:gs pos="50000">
              <a:schemeClr val="accent3">
                <a:shade val="80000"/>
                <a:hueOff val="0"/>
                <a:satOff val="0"/>
                <a:lumOff val="19092"/>
                <a:alphaOff val="0"/>
                <a:satMod val="110000"/>
                <a:lumMod val="100000"/>
                <a:shade val="100000"/>
              </a:schemeClr>
            </a:gs>
            <a:gs pos="100000">
              <a:schemeClr val="accent3">
                <a:shade val="80000"/>
                <a:hueOff val="0"/>
                <a:satOff val="0"/>
                <a:lumOff val="1909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Strategic Roadmap for Blockchain Adaptation</a:t>
          </a:r>
        </a:p>
      </dsp:txBody>
      <dsp:txXfrm>
        <a:off x="9721890" y="2246453"/>
        <a:ext cx="1388640" cy="92575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C42F8-3247-4FC1-A4B7-33F29844811E}"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C6A51-DA98-4BC9-B1D5-FB62FE87E5F5}" type="slidenum">
              <a:rPr lang="en-US" smtClean="0"/>
              <a:t>‹#›</a:t>
            </a:fld>
            <a:endParaRPr lang="en-US"/>
          </a:p>
        </p:txBody>
      </p:sp>
    </p:spTree>
    <p:extLst>
      <p:ext uri="{BB962C8B-B14F-4D97-AF65-F5344CB8AC3E}">
        <p14:creationId xmlns:p14="http://schemas.microsoft.com/office/powerpoint/2010/main" val="214456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C6A51-DA98-4BC9-B1D5-FB62FE87E5F5}" type="slidenum">
              <a:rPr lang="en-US" smtClean="0"/>
              <a:t>1</a:t>
            </a:fld>
            <a:endParaRPr lang="en-US"/>
          </a:p>
        </p:txBody>
      </p:sp>
    </p:spTree>
    <p:extLst>
      <p:ext uri="{BB962C8B-B14F-4D97-AF65-F5344CB8AC3E}">
        <p14:creationId xmlns:p14="http://schemas.microsoft.com/office/powerpoint/2010/main" val="421418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Put simply (with Bank of England’s words), the blockchain is “</a:t>
            </a:r>
            <a:r>
              <a:rPr lang="en-US" sz="1200" b="0" i="1" kern="1200" dirty="0">
                <a:solidFill>
                  <a:schemeClr val="tx1"/>
                </a:solidFill>
                <a:effectLst/>
                <a:latin typeface="+mn-lt"/>
                <a:ea typeface="+mn-ea"/>
                <a:cs typeface="+mn-cs"/>
              </a:rPr>
              <a:t>a technology that allows people who don’t know each other to trust a shared record of events”.</a:t>
            </a:r>
            <a:endParaRPr lang="en-US" dirty="0"/>
          </a:p>
          <a:p>
            <a:endParaRPr lang="en-US" dirty="0"/>
          </a:p>
        </p:txBody>
      </p:sp>
      <p:sp>
        <p:nvSpPr>
          <p:cNvPr id="4" name="Slide Number Placeholder 3"/>
          <p:cNvSpPr>
            <a:spLocks noGrp="1"/>
          </p:cNvSpPr>
          <p:nvPr>
            <p:ph type="sldNum" sz="quarter" idx="5"/>
          </p:nvPr>
        </p:nvSpPr>
        <p:spPr/>
        <p:txBody>
          <a:bodyPr/>
          <a:lstStyle/>
          <a:p>
            <a:fld id="{0F7C6A51-DA98-4BC9-B1D5-FB62FE87E5F5}" type="slidenum">
              <a:rPr lang="en-US" smtClean="0"/>
              <a:t>14</a:t>
            </a:fld>
            <a:endParaRPr lang="en-US"/>
          </a:p>
        </p:txBody>
      </p:sp>
    </p:spTree>
    <p:extLst>
      <p:ext uri="{BB962C8B-B14F-4D97-AF65-F5344CB8AC3E}">
        <p14:creationId xmlns:p14="http://schemas.microsoft.com/office/powerpoint/2010/main" val="108202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15</a:t>
            </a:fld>
            <a:endParaRPr lang="en-US"/>
          </a:p>
        </p:txBody>
      </p:sp>
    </p:spTree>
    <p:extLst>
      <p:ext uri="{BB962C8B-B14F-4D97-AF65-F5344CB8AC3E}">
        <p14:creationId xmlns:p14="http://schemas.microsoft.com/office/powerpoint/2010/main" val="353691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16</a:t>
            </a:fld>
            <a:endParaRPr lang="en-US"/>
          </a:p>
        </p:txBody>
      </p:sp>
    </p:spTree>
    <p:extLst>
      <p:ext uri="{BB962C8B-B14F-4D97-AF65-F5344CB8AC3E}">
        <p14:creationId xmlns:p14="http://schemas.microsoft.com/office/powerpoint/2010/main" val="2239074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19</a:t>
            </a:fld>
            <a:endParaRPr lang="en-US"/>
          </a:p>
        </p:txBody>
      </p:sp>
    </p:spTree>
    <p:extLst>
      <p:ext uri="{BB962C8B-B14F-4D97-AF65-F5344CB8AC3E}">
        <p14:creationId xmlns:p14="http://schemas.microsoft.com/office/powerpoint/2010/main" val="2285700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20</a:t>
            </a:fld>
            <a:endParaRPr lang="en-US"/>
          </a:p>
        </p:txBody>
      </p:sp>
    </p:spTree>
    <p:extLst>
      <p:ext uri="{BB962C8B-B14F-4D97-AF65-F5344CB8AC3E}">
        <p14:creationId xmlns:p14="http://schemas.microsoft.com/office/powerpoint/2010/main" val="2218478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of Muslims are unbanked according to “The World</a:t>
            </a:r>
            <a:r>
              <a:rPr lang="en-US" baseline="0" dirty="0"/>
              <a:t> Islamic Banking Conference Dec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integration with mobile technology in countries lacking legacy banking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By doing so ticking the SDG of United Nation. Increase outreach…</a:t>
            </a:r>
          </a:p>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21</a:t>
            </a:fld>
            <a:endParaRPr lang="en-US"/>
          </a:p>
        </p:txBody>
      </p:sp>
    </p:spTree>
    <p:extLst>
      <p:ext uri="{BB962C8B-B14F-4D97-AF65-F5344CB8AC3E}">
        <p14:creationId xmlns:p14="http://schemas.microsoft.com/office/powerpoint/2010/main" val="2834646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Through smart contracts automation of the entire contractual process for Islamic institutions, alleviating the additional administrative and legal complexities and redundancies associated with Sharia-compliant financial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verification of Islamic financial transactions for banks and customers to avoid conflicts, and facilitate client partnerships and increased transparency.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impenetrability, making it difficult to compromise as everything is tracked on a ledger which stops people from spoofing it or creating fake data.</a:t>
            </a:r>
          </a:p>
        </p:txBody>
      </p:sp>
      <p:sp>
        <p:nvSpPr>
          <p:cNvPr id="4" name="Slide Number Placeholder 3"/>
          <p:cNvSpPr>
            <a:spLocks noGrp="1"/>
          </p:cNvSpPr>
          <p:nvPr>
            <p:ph type="sldNum" sz="quarter" idx="10"/>
          </p:nvPr>
        </p:nvSpPr>
        <p:spPr/>
        <p:txBody>
          <a:bodyPr/>
          <a:lstStyle/>
          <a:p>
            <a:fld id="{0F7C6A51-DA98-4BC9-B1D5-FB62FE87E5F5}" type="slidenum">
              <a:rPr lang="en-US" smtClean="0"/>
              <a:t>22</a:t>
            </a:fld>
            <a:endParaRPr lang="en-US"/>
          </a:p>
        </p:txBody>
      </p:sp>
    </p:spTree>
    <p:extLst>
      <p:ext uri="{BB962C8B-B14F-4D97-AF65-F5344CB8AC3E}">
        <p14:creationId xmlns:p14="http://schemas.microsoft.com/office/powerpoint/2010/main" val="3778552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23</a:t>
            </a:fld>
            <a:endParaRPr lang="en-US"/>
          </a:p>
        </p:txBody>
      </p:sp>
    </p:spTree>
    <p:extLst>
      <p:ext uri="{BB962C8B-B14F-4D97-AF65-F5344CB8AC3E}">
        <p14:creationId xmlns:p14="http://schemas.microsoft.com/office/powerpoint/2010/main" val="1067410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S&amp;P Global Ratings believes blockchain and smart contract protocols could change the global sukuk industry for the better.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Increase the transparency of cash flows &amp; the underlying assets,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Enhancing investors’ decision-making through a greater &amp; authentic supply of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Also facilitate Sharia and financial auditing of sukuk after issuance, thereby reducing the risk of default because of non-Sharia compliance.</a:t>
            </a:r>
          </a:p>
        </p:txBody>
      </p:sp>
      <p:sp>
        <p:nvSpPr>
          <p:cNvPr id="4" name="Slide Number Placeholder 3"/>
          <p:cNvSpPr>
            <a:spLocks noGrp="1"/>
          </p:cNvSpPr>
          <p:nvPr>
            <p:ph type="sldNum" sz="quarter" idx="10"/>
          </p:nvPr>
        </p:nvSpPr>
        <p:spPr/>
        <p:txBody>
          <a:bodyPr/>
          <a:lstStyle/>
          <a:p>
            <a:fld id="{0F7C6A51-DA98-4BC9-B1D5-FB62FE87E5F5}" type="slidenum">
              <a:rPr lang="en-US" smtClean="0"/>
              <a:t>24</a:t>
            </a:fld>
            <a:endParaRPr lang="en-US"/>
          </a:p>
        </p:txBody>
      </p:sp>
    </p:spTree>
    <p:extLst>
      <p:ext uri="{BB962C8B-B14F-4D97-AF65-F5344CB8AC3E}">
        <p14:creationId xmlns:p14="http://schemas.microsoft.com/office/powerpoint/2010/main" val="246669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Zakat: Obligatory charity; and one of the five pillars of Islam. Due to its importance, it is mentioned thirty-two times in the Quran. T</a:t>
            </a:r>
          </a:p>
          <a:p>
            <a:r>
              <a:rPr lang="en-US" dirty="0"/>
              <a:t>Waqf: Trust </a:t>
            </a:r>
          </a:p>
          <a:p>
            <a:r>
              <a:rPr lang="en-US" dirty="0"/>
              <a:t>Total transparency – global – reduced expenses </a:t>
            </a:r>
          </a:p>
        </p:txBody>
      </p:sp>
      <p:sp>
        <p:nvSpPr>
          <p:cNvPr id="4" name="Slide Number Placeholder 3"/>
          <p:cNvSpPr>
            <a:spLocks noGrp="1"/>
          </p:cNvSpPr>
          <p:nvPr>
            <p:ph type="sldNum" sz="quarter" idx="10"/>
          </p:nvPr>
        </p:nvSpPr>
        <p:spPr/>
        <p:txBody>
          <a:bodyPr/>
          <a:lstStyle/>
          <a:p>
            <a:fld id="{0F7C6A51-DA98-4BC9-B1D5-FB62FE87E5F5}" type="slidenum">
              <a:rPr lang="en-US" smtClean="0"/>
              <a:t>25</a:t>
            </a:fld>
            <a:endParaRPr lang="en-US"/>
          </a:p>
        </p:txBody>
      </p:sp>
    </p:spTree>
    <p:extLst>
      <p:ext uri="{BB962C8B-B14F-4D97-AF65-F5344CB8AC3E}">
        <p14:creationId xmlns:p14="http://schemas.microsoft.com/office/powerpoint/2010/main" val="207858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hear about BC – what’s the next word or concept comes to your mind? Cryptocurrency</a:t>
            </a:r>
            <a:r>
              <a:rPr lang="en-US" baseline="0" dirty="0"/>
              <a:t> </a:t>
            </a:r>
            <a:endParaRPr lang="en-US" dirty="0"/>
          </a:p>
          <a:p>
            <a:pPr marL="171450" indent="-171450">
              <a:buFont typeface="Arial" panose="020B0604020202020204" pitchFamily="34" charset="0"/>
              <a:buChar char="•"/>
            </a:pPr>
            <a:r>
              <a:rPr lang="en-US" dirty="0"/>
              <a:t>Nuts &amp; Bolts</a:t>
            </a:r>
            <a:r>
              <a:rPr lang="en-US" baseline="0" dirty="0"/>
              <a:t> of BC Technical side – more on strategic side </a:t>
            </a: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2</a:t>
            </a:fld>
            <a:endParaRPr lang="en-US"/>
          </a:p>
        </p:txBody>
      </p:sp>
    </p:spTree>
    <p:extLst>
      <p:ext uri="{BB962C8B-B14F-4D97-AF65-F5344CB8AC3E}">
        <p14:creationId xmlns:p14="http://schemas.microsoft.com/office/powerpoint/2010/main" val="262093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statistics, the global Halal market value that is recorded at approximately 1.4 trillion USD in 2017 is expected to reach 2.6 trillion USD in 2023.</a:t>
            </a:r>
          </a:p>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26</a:t>
            </a:fld>
            <a:endParaRPr lang="en-US"/>
          </a:p>
        </p:txBody>
      </p:sp>
    </p:spTree>
    <p:extLst>
      <p:ext uri="{BB962C8B-B14F-4D97-AF65-F5344CB8AC3E}">
        <p14:creationId xmlns:p14="http://schemas.microsoft.com/office/powerpoint/2010/main" val="48207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j-lt"/>
              </a:rPr>
              <a:t>record mutually agreed upon terms for execution or dispute resolution.</a:t>
            </a:r>
          </a:p>
          <a:p>
            <a:endParaRPr lang="en-US" b="0" dirty="0">
              <a:solidFill>
                <a:schemeClr val="tx1">
                  <a:lumMod val="75000"/>
                </a:schemeClr>
              </a:solidFill>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27</a:t>
            </a:fld>
            <a:endParaRPr lang="en-US"/>
          </a:p>
        </p:txBody>
      </p:sp>
    </p:spTree>
    <p:extLst>
      <p:ext uri="{BB962C8B-B14F-4D97-AF65-F5344CB8AC3E}">
        <p14:creationId xmlns:p14="http://schemas.microsoft.com/office/powerpoint/2010/main" val="1914091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back-office automation: </a:t>
            </a:r>
            <a:r>
              <a:rPr lang="en-US" sz="1200" b="0" i="0" kern="1200" dirty="0">
                <a:solidFill>
                  <a:schemeClr val="tx1"/>
                </a:solidFill>
                <a:effectLst/>
                <a:latin typeface="+mn-lt"/>
                <a:ea typeface="+mn-ea"/>
                <a:cs typeface="+mn-cs"/>
              </a:rPr>
              <a:t>Blockchain based smart contracts to create Sharia-compliant financial products and automate the entire contractual process for Islamic institutions. Not only are these blockchain smart contracts easy to verify, immutable, and secure, but they also alleviate additional administrative and legal complexities and redundancies associated with Shariah compliant financial products.</a:t>
            </a:r>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28</a:t>
            </a:fld>
            <a:endParaRPr lang="en-US"/>
          </a:p>
        </p:txBody>
      </p:sp>
    </p:spTree>
    <p:extLst>
      <p:ext uri="{BB962C8B-B14F-4D97-AF65-F5344CB8AC3E}">
        <p14:creationId xmlns:p14="http://schemas.microsoft.com/office/powerpoint/2010/main" val="964080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29</a:t>
            </a:fld>
            <a:endParaRPr lang="en-US"/>
          </a:p>
        </p:txBody>
      </p:sp>
    </p:spTree>
    <p:extLst>
      <p:ext uri="{BB962C8B-B14F-4D97-AF65-F5344CB8AC3E}">
        <p14:creationId xmlns:p14="http://schemas.microsoft.com/office/powerpoint/2010/main" val="2740626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moving insurance claims onto an immutable ledger, blockchain can help eliminate common sources of fraud in the insurance industry. A shared ledger and insurance policies executed through smart contracts can bring an order of magnitude improvement in efficiency to property and casualty insurance. </a:t>
            </a:r>
          </a:p>
        </p:txBody>
      </p:sp>
      <p:sp>
        <p:nvSpPr>
          <p:cNvPr id="4" name="Slide Number Placeholder 3"/>
          <p:cNvSpPr>
            <a:spLocks noGrp="1"/>
          </p:cNvSpPr>
          <p:nvPr>
            <p:ph type="sldNum" sz="quarter" idx="10"/>
          </p:nvPr>
        </p:nvSpPr>
        <p:spPr/>
        <p:txBody>
          <a:bodyPr/>
          <a:lstStyle/>
          <a:p>
            <a:fld id="{0F7C6A51-DA98-4BC9-B1D5-FB62FE87E5F5}" type="slidenum">
              <a:rPr lang="en-US" smtClean="0"/>
              <a:t>30</a:t>
            </a:fld>
            <a:endParaRPr lang="en-US"/>
          </a:p>
        </p:txBody>
      </p:sp>
    </p:spTree>
    <p:extLst>
      <p:ext uri="{BB962C8B-B14F-4D97-AF65-F5344CB8AC3E}">
        <p14:creationId xmlns:p14="http://schemas.microsoft.com/office/powerpoint/2010/main" val="2869829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31</a:t>
            </a:fld>
            <a:endParaRPr lang="en-US"/>
          </a:p>
        </p:txBody>
      </p:sp>
    </p:spTree>
    <p:extLst>
      <p:ext uri="{BB962C8B-B14F-4D97-AF65-F5344CB8AC3E}">
        <p14:creationId xmlns:p14="http://schemas.microsoft.com/office/powerpoint/2010/main" val="1968164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Emirates </a:t>
            </a:r>
            <a:r>
              <a:rPr lang="en-US" sz="1200" b="0" i="0" kern="1200" dirty="0" err="1">
                <a:solidFill>
                  <a:schemeClr val="tx1"/>
                </a:solidFill>
                <a:effectLst/>
                <a:latin typeface="+mn-lt"/>
                <a:ea typeface="+mn-ea"/>
                <a:cs typeface="+mn-cs"/>
              </a:rPr>
              <a:t>Islamic’s</a:t>
            </a:r>
            <a:r>
              <a:rPr lang="en-US" sz="1200" b="0" i="0" kern="1200" dirty="0">
                <a:solidFill>
                  <a:schemeClr val="tx1"/>
                </a:solidFill>
                <a:effectLst/>
                <a:latin typeface="+mn-lt"/>
                <a:ea typeface="+mn-ea"/>
                <a:cs typeface="+mn-cs"/>
              </a:rPr>
              <a:t> security enhancement feature, called Cheque Chain, involves the bank issuing new cheque books carrying a unique quick response (QR) code on every leaf along with 20 random characters. The next phase of the project will see the bank registering each cheque leaf on its blockchain platform to </a:t>
            </a:r>
            <a:r>
              <a:rPr lang="en-US" sz="1200" b="0" i="0" kern="1200" dirty="0" err="1">
                <a:solidFill>
                  <a:schemeClr val="tx1"/>
                </a:solidFill>
                <a:effectLst/>
                <a:latin typeface="+mn-lt"/>
                <a:ea typeface="+mn-ea"/>
                <a:cs typeface="+mn-cs"/>
              </a:rPr>
              <a:t>validatethe</a:t>
            </a:r>
            <a:r>
              <a:rPr lang="en-US" sz="1200" b="0" i="0" kern="1200" dirty="0">
                <a:solidFill>
                  <a:schemeClr val="tx1"/>
                </a:solidFill>
                <a:effectLst/>
                <a:latin typeface="+mn-lt"/>
                <a:ea typeface="+mn-ea"/>
                <a:cs typeface="+mn-cs"/>
              </a:rPr>
              <a:t> authenticity of the cheque at source. </a:t>
            </a: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33</a:t>
            </a:fld>
            <a:endParaRPr lang="en-US"/>
          </a:p>
        </p:txBody>
      </p:sp>
    </p:spTree>
    <p:extLst>
      <p:ext uri="{BB962C8B-B14F-4D97-AF65-F5344CB8AC3E}">
        <p14:creationId xmlns:p14="http://schemas.microsoft.com/office/powerpoint/2010/main" val="619592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44444"/>
                </a:solidFill>
                <a:effectLst/>
                <a:latin typeface="Open Sans" panose="020B0606030504020204" pitchFamily="34" charset="0"/>
              </a:rPr>
              <a:t>The nature of insurance lends itself to DLT. Most policies involve at least a broker, an insurer and a reinsurer. For more substantial policies there are often even more parties and so even more data to keep in sync. Every time there’s a claim or policy change, all the organizations have to reconcile to make sure they have the same information.</a:t>
            </a:r>
          </a:p>
          <a:p>
            <a:br>
              <a:rPr lang="en-US" dirty="0"/>
            </a:b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34</a:t>
            </a:fld>
            <a:endParaRPr lang="en-US"/>
          </a:p>
        </p:txBody>
      </p:sp>
    </p:spTree>
    <p:extLst>
      <p:ext uri="{BB962C8B-B14F-4D97-AF65-F5344CB8AC3E}">
        <p14:creationId xmlns:p14="http://schemas.microsoft.com/office/powerpoint/2010/main" val="2384228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Blockchain was used to transact a secondary market deal in Al Hilal Bank’s $500 million Senior Sukuk maturing in September 2023. </a:t>
            </a:r>
            <a:endParaRPr lang="en-US" b="0" dirty="0"/>
          </a:p>
        </p:txBody>
      </p:sp>
      <p:sp>
        <p:nvSpPr>
          <p:cNvPr id="4" name="Slide Number Placeholder 3"/>
          <p:cNvSpPr>
            <a:spLocks noGrp="1"/>
          </p:cNvSpPr>
          <p:nvPr>
            <p:ph type="sldNum" sz="quarter" idx="10"/>
          </p:nvPr>
        </p:nvSpPr>
        <p:spPr/>
        <p:txBody>
          <a:bodyPr/>
          <a:lstStyle/>
          <a:p>
            <a:fld id="{0F7C6A51-DA98-4BC9-B1D5-FB62FE87E5F5}" type="slidenum">
              <a:rPr lang="en-US" smtClean="0"/>
              <a:t>35</a:t>
            </a:fld>
            <a:endParaRPr lang="en-US"/>
          </a:p>
        </p:txBody>
      </p:sp>
    </p:spTree>
    <p:extLst>
      <p:ext uri="{BB962C8B-B14F-4D97-AF65-F5344CB8AC3E}">
        <p14:creationId xmlns:p14="http://schemas.microsoft.com/office/powerpoint/2010/main" val="749489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https://cryptoheroes.ch/interbank-blockchain-tools-to-be-developed-by-islamic-financial-institution-and-startup/</a:t>
            </a:r>
          </a:p>
        </p:txBody>
      </p:sp>
      <p:sp>
        <p:nvSpPr>
          <p:cNvPr id="4" name="Slide Number Placeholder 3"/>
          <p:cNvSpPr>
            <a:spLocks noGrp="1"/>
          </p:cNvSpPr>
          <p:nvPr>
            <p:ph type="sldNum" sz="quarter" idx="10"/>
          </p:nvPr>
        </p:nvSpPr>
        <p:spPr/>
        <p:txBody>
          <a:bodyPr/>
          <a:lstStyle/>
          <a:p>
            <a:fld id="{0F7C6A51-DA98-4BC9-B1D5-FB62FE87E5F5}" type="slidenum">
              <a:rPr lang="en-US" smtClean="0"/>
              <a:t>36</a:t>
            </a:fld>
            <a:endParaRPr lang="en-US"/>
          </a:p>
        </p:txBody>
      </p:sp>
    </p:spTree>
    <p:extLst>
      <p:ext uri="{BB962C8B-B14F-4D97-AF65-F5344CB8AC3E}">
        <p14:creationId xmlns:p14="http://schemas.microsoft.com/office/powerpoint/2010/main" val="305204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3</a:t>
            </a:fld>
            <a:endParaRPr lang="en-US"/>
          </a:p>
        </p:txBody>
      </p:sp>
    </p:spTree>
    <p:extLst>
      <p:ext uri="{BB962C8B-B14F-4D97-AF65-F5344CB8AC3E}">
        <p14:creationId xmlns:p14="http://schemas.microsoft.com/office/powerpoint/2010/main" val="1909082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37</a:t>
            </a:fld>
            <a:endParaRPr lang="en-US"/>
          </a:p>
        </p:txBody>
      </p:sp>
    </p:spTree>
    <p:extLst>
      <p:ext uri="{BB962C8B-B14F-4D97-AF65-F5344CB8AC3E}">
        <p14:creationId xmlns:p14="http://schemas.microsoft.com/office/powerpoint/2010/main" val="773680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38</a:t>
            </a:fld>
            <a:endParaRPr lang="en-US"/>
          </a:p>
        </p:txBody>
      </p:sp>
    </p:spTree>
    <p:extLst>
      <p:ext uri="{BB962C8B-B14F-4D97-AF65-F5344CB8AC3E}">
        <p14:creationId xmlns:p14="http://schemas.microsoft.com/office/powerpoint/2010/main" val="4088424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272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239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570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04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831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Let’s see some of these challenges that also forms opportunities for creativity </a:t>
            </a:r>
          </a:p>
          <a:p>
            <a:pPr marL="285750" indent="-285750">
              <a:buFont typeface="+mj-lt"/>
              <a:buAutoNum type="arabicPeriod"/>
            </a:pPr>
            <a:r>
              <a:rPr lang="en-US" dirty="0"/>
              <a:t>Lack of Regulations &amp; Mushroom Growth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Network Effect</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Integration &amp; Interoperability</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Novelty &amp; Scalability</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Security Issues (</a:t>
            </a:r>
            <a:r>
              <a:rPr lang="en-US" dirty="0">
                <a:solidFill>
                  <a:srgbClr val="313131"/>
                </a:solidFill>
                <a:latin typeface="Open Sans"/>
              </a:rPr>
              <a:t>It takes a very different approach to data storage and processing and requires a very different perspective for security.)</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Creative Direction for Solution Designing</a:t>
            </a: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45</a:t>
            </a:fld>
            <a:endParaRPr lang="en-US"/>
          </a:p>
        </p:txBody>
      </p:sp>
    </p:spTree>
    <p:extLst>
      <p:ext uri="{BB962C8B-B14F-4D97-AF65-F5344CB8AC3E}">
        <p14:creationId xmlns:p14="http://schemas.microsoft.com/office/powerpoint/2010/main" val="4114403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46</a:t>
            </a:fld>
            <a:endParaRPr lang="en-US"/>
          </a:p>
        </p:txBody>
      </p:sp>
    </p:spTree>
    <p:extLst>
      <p:ext uri="{BB962C8B-B14F-4D97-AF65-F5344CB8AC3E}">
        <p14:creationId xmlns:p14="http://schemas.microsoft.com/office/powerpoint/2010/main" val="1306233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47</a:t>
            </a:fld>
            <a:endParaRPr lang="en-US"/>
          </a:p>
        </p:txBody>
      </p:sp>
    </p:spTree>
    <p:extLst>
      <p:ext uri="{BB962C8B-B14F-4D97-AF65-F5344CB8AC3E}">
        <p14:creationId xmlns:p14="http://schemas.microsoft.com/office/powerpoint/2010/main" val="175298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a:t>
            </a:fld>
            <a:endParaRPr lang="en-US"/>
          </a:p>
        </p:txBody>
      </p:sp>
    </p:spTree>
    <p:extLst>
      <p:ext uri="{BB962C8B-B14F-4D97-AF65-F5344CB8AC3E}">
        <p14:creationId xmlns:p14="http://schemas.microsoft.com/office/powerpoint/2010/main" val="2524350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48</a:t>
            </a:fld>
            <a:endParaRPr lang="en-US"/>
          </a:p>
        </p:txBody>
      </p:sp>
    </p:spTree>
    <p:extLst>
      <p:ext uri="{BB962C8B-B14F-4D97-AF65-F5344CB8AC3E}">
        <p14:creationId xmlns:p14="http://schemas.microsoft.com/office/powerpoint/2010/main" val="434385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49</a:t>
            </a:fld>
            <a:endParaRPr lang="en-US"/>
          </a:p>
        </p:txBody>
      </p:sp>
    </p:spTree>
    <p:extLst>
      <p:ext uri="{BB962C8B-B14F-4D97-AF65-F5344CB8AC3E}">
        <p14:creationId xmlns:p14="http://schemas.microsoft.com/office/powerpoint/2010/main" val="152976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6</a:t>
            </a:fld>
            <a:endParaRPr lang="en-US"/>
          </a:p>
        </p:txBody>
      </p:sp>
    </p:spTree>
    <p:extLst>
      <p:ext uri="{BB962C8B-B14F-4D97-AF65-F5344CB8AC3E}">
        <p14:creationId xmlns:p14="http://schemas.microsoft.com/office/powerpoint/2010/main" val="279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Numbers are very positive to show the bright future of Blockchain. </a:t>
            </a:r>
          </a:p>
          <a:p>
            <a:pPr marL="171450" indent="-171450">
              <a:buFont typeface="Arial" panose="020B0604020202020204" pitchFamily="34" charset="0"/>
              <a:buChar char="•"/>
            </a:pPr>
            <a:r>
              <a:rPr lang="en-US" b="0" dirty="0"/>
              <a:t>Global Blockchain spending expected to reach $9.2 billion, By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Blockchain spending in MEA to reach $307 million in 2021, which represents a compound annual growth rate (CAGR) of 77.4% for the 2016-2021 period.</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86% of Financial Service Providers will be using Blockchain in their operations by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240,000,000+ transactions on the Ethereum network since its inception.</a:t>
            </a:r>
            <a:endParaRPr lang="en-US" sz="1000" b="0" dirty="0">
              <a:solidFill>
                <a:schemeClr val="bg1"/>
              </a:solidFill>
            </a:endParaRPr>
          </a:p>
        </p:txBody>
      </p:sp>
      <p:sp>
        <p:nvSpPr>
          <p:cNvPr id="4" name="Slide Number Placeholder 3"/>
          <p:cNvSpPr>
            <a:spLocks noGrp="1"/>
          </p:cNvSpPr>
          <p:nvPr>
            <p:ph type="sldNum" sz="quarter" idx="10"/>
          </p:nvPr>
        </p:nvSpPr>
        <p:spPr/>
        <p:txBody>
          <a:bodyPr/>
          <a:lstStyle/>
          <a:p>
            <a:fld id="{45696CD2-204A-48C9-9EB3-7E52EBB4969B}" type="slidenum">
              <a:rPr lang="en-US" smtClean="0"/>
              <a:t>7</a:t>
            </a:fld>
            <a:endParaRPr lang="en-US"/>
          </a:p>
        </p:txBody>
      </p:sp>
    </p:spTree>
    <p:extLst>
      <p:ext uri="{BB962C8B-B14F-4D97-AF65-F5344CB8AC3E}">
        <p14:creationId xmlns:p14="http://schemas.microsoft.com/office/powerpoint/2010/main" val="68114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0F7C6A51-DA98-4BC9-B1D5-FB62FE87E5F5}" type="slidenum">
              <a:rPr lang="en-US" smtClean="0"/>
              <a:t>10</a:t>
            </a:fld>
            <a:endParaRPr lang="en-US"/>
          </a:p>
        </p:txBody>
      </p:sp>
    </p:spTree>
    <p:extLst>
      <p:ext uri="{BB962C8B-B14F-4D97-AF65-F5344CB8AC3E}">
        <p14:creationId xmlns:p14="http://schemas.microsoft.com/office/powerpoint/2010/main" val="173133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11</a:t>
            </a:fld>
            <a:endParaRPr lang="en-US"/>
          </a:p>
        </p:txBody>
      </p:sp>
    </p:spTree>
    <p:extLst>
      <p:ext uri="{BB962C8B-B14F-4D97-AF65-F5344CB8AC3E}">
        <p14:creationId xmlns:p14="http://schemas.microsoft.com/office/powerpoint/2010/main" val="293691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Islamic finance has been at the forefront of technical innovation — it invented the Cheque, for example, around the 9th century, so merchants would not have to carry money on long and dangerous journeys, recently it has not been so dynamic.</a:t>
            </a:r>
          </a:p>
        </p:txBody>
      </p:sp>
      <p:sp>
        <p:nvSpPr>
          <p:cNvPr id="4" name="Slide Number Placeholder 3"/>
          <p:cNvSpPr>
            <a:spLocks noGrp="1"/>
          </p:cNvSpPr>
          <p:nvPr>
            <p:ph type="sldNum" sz="quarter" idx="10"/>
          </p:nvPr>
        </p:nvSpPr>
        <p:spPr/>
        <p:txBody>
          <a:bodyPr/>
          <a:lstStyle/>
          <a:p>
            <a:fld id="{0F7C6A51-DA98-4BC9-B1D5-FB62FE87E5F5}" type="slidenum">
              <a:rPr lang="en-US" smtClean="0"/>
              <a:t>12</a:t>
            </a:fld>
            <a:endParaRPr lang="en-US"/>
          </a:p>
        </p:txBody>
      </p:sp>
    </p:spTree>
    <p:extLst>
      <p:ext uri="{BB962C8B-B14F-4D97-AF65-F5344CB8AC3E}">
        <p14:creationId xmlns:p14="http://schemas.microsoft.com/office/powerpoint/2010/main" val="218371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FF8A2F-3478-4E48-8CCB-D994D13586A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93764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F8A2F-3478-4E48-8CCB-D994D13586A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89701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F8A2F-3478-4E48-8CCB-D994D13586A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296481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61"/>
        <p:cNvGrpSpPr/>
        <p:nvPr/>
      </p:nvGrpSpPr>
      <p:grpSpPr>
        <a:xfrm>
          <a:off x="0" y="0"/>
          <a:ext cx="0" cy="0"/>
          <a:chOff x="0" y="0"/>
          <a:chExt cx="0" cy="0"/>
        </a:xfrm>
      </p:grpSpPr>
      <p:sp>
        <p:nvSpPr>
          <p:cNvPr id="62" name="Google Shape;62;p8"/>
          <p:cNvSpPr txBox="1">
            <a:spLocks noGrp="1"/>
          </p:cNvSpPr>
          <p:nvPr>
            <p:ph type="ctrTitle"/>
          </p:nvPr>
        </p:nvSpPr>
        <p:spPr>
          <a:xfrm>
            <a:off x="998800" y="676533"/>
            <a:ext cx="11193200" cy="894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600"/>
              <a:buNone/>
              <a:defRPr sz="4800">
                <a:solidFill>
                  <a:schemeClr val="dk2"/>
                </a:solidFill>
              </a:defRPr>
            </a:lvl1pPr>
            <a:lvl2pPr lvl="1" algn="r" rtl="0">
              <a:spcBef>
                <a:spcPts val="0"/>
              </a:spcBef>
              <a:spcAft>
                <a:spcPts val="0"/>
              </a:spcAft>
              <a:buClr>
                <a:schemeClr val="dk2"/>
              </a:buClr>
              <a:buSzPts val="2400"/>
              <a:buNone/>
              <a:defRPr sz="3200">
                <a:solidFill>
                  <a:schemeClr val="dk2"/>
                </a:solidFill>
              </a:defRPr>
            </a:lvl2pPr>
            <a:lvl3pPr lvl="2" algn="r" rtl="0">
              <a:spcBef>
                <a:spcPts val="0"/>
              </a:spcBef>
              <a:spcAft>
                <a:spcPts val="0"/>
              </a:spcAft>
              <a:buClr>
                <a:schemeClr val="dk2"/>
              </a:buClr>
              <a:buSzPts val="2400"/>
              <a:buNone/>
              <a:defRPr sz="3200">
                <a:solidFill>
                  <a:schemeClr val="dk2"/>
                </a:solidFill>
              </a:defRPr>
            </a:lvl3pPr>
            <a:lvl4pPr lvl="3" algn="r" rtl="0">
              <a:spcBef>
                <a:spcPts val="0"/>
              </a:spcBef>
              <a:spcAft>
                <a:spcPts val="0"/>
              </a:spcAft>
              <a:buClr>
                <a:schemeClr val="dk2"/>
              </a:buClr>
              <a:buSzPts val="2400"/>
              <a:buNone/>
              <a:defRPr sz="3200">
                <a:solidFill>
                  <a:schemeClr val="dk2"/>
                </a:solidFill>
              </a:defRPr>
            </a:lvl4pPr>
            <a:lvl5pPr lvl="4" algn="r" rtl="0">
              <a:spcBef>
                <a:spcPts val="0"/>
              </a:spcBef>
              <a:spcAft>
                <a:spcPts val="0"/>
              </a:spcAft>
              <a:buClr>
                <a:schemeClr val="dk2"/>
              </a:buClr>
              <a:buSzPts val="2400"/>
              <a:buNone/>
              <a:defRPr sz="3200">
                <a:solidFill>
                  <a:schemeClr val="dk2"/>
                </a:solidFill>
              </a:defRPr>
            </a:lvl5pPr>
            <a:lvl6pPr lvl="5" algn="r" rtl="0">
              <a:spcBef>
                <a:spcPts val="0"/>
              </a:spcBef>
              <a:spcAft>
                <a:spcPts val="0"/>
              </a:spcAft>
              <a:buClr>
                <a:schemeClr val="dk2"/>
              </a:buClr>
              <a:buSzPts val="2400"/>
              <a:buNone/>
              <a:defRPr sz="3200">
                <a:solidFill>
                  <a:schemeClr val="dk2"/>
                </a:solidFill>
              </a:defRPr>
            </a:lvl6pPr>
            <a:lvl7pPr lvl="6" algn="r" rtl="0">
              <a:spcBef>
                <a:spcPts val="0"/>
              </a:spcBef>
              <a:spcAft>
                <a:spcPts val="0"/>
              </a:spcAft>
              <a:buClr>
                <a:schemeClr val="dk2"/>
              </a:buClr>
              <a:buSzPts val="2400"/>
              <a:buNone/>
              <a:defRPr sz="3200">
                <a:solidFill>
                  <a:schemeClr val="dk2"/>
                </a:solidFill>
              </a:defRPr>
            </a:lvl7pPr>
            <a:lvl8pPr lvl="7" algn="r" rtl="0">
              <a:spcBef>
                <a:spcPts val="0"/>
              </a:spcBef>
              <a:spcAft>
                <a:spcPts val="0"/>
              </a:spcAft>
              <a:buClr>
                <a:schemeClr val="dk2"/>
              </a:buClr>
              <a:buSzPts val="2400"/>
              <a:buNone/>
              <a:defRPr sz="3200">
                <a:solidFill>
                  <a:schemeClr val="dk2"/>
                </a:solidFill>
              </a:defRPr>
            </a:lvl8pPr>
            <a:lvl9pPr lvl="8" algn="r" rtl="0">
              <a:spcBef>
                <a:spcPts val="0"/>
              </a:spcBef>
              <a:spcAft>
                <a:spcPts val="0"/>
              </a:spcAft>
              <a:buClr>
                <a:schemeClr val="dk2"/>
              </a:buClr>
              <a:buSzPts val="2400"/>
              <a:buNone/>
              <a:defRPr sz="3200">
                <a:solidFill>
                  <a:schemeClr val="dk2"/>
                </a:solidFill>
              </a:defRPr>
            </a:lvl9pPr>
          </a:lstStyle>
          <a:p>
            <a:endParaRPr/>
          </a:p>
        </p:txBody>
      </p:sp>
      <p:sp>
        <p:nvSpPr>
          <p:cNvPr id="63" name="Google Shape;63;p8"/>
          <p:cNvSpPr txBox="1">
            <a:spLocks noGrp="1"/>
          </p:cNvSpPr>
          <p:nvPr>
            <p:ph type="ctrTitle" idx="2"/>
          </p:nvPr>
        </p:nvSpPr>
        <p:spPr>
          <a:xfrm>
            <a:off x="3666873" y="2402833"/>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400"/>
              <a:buNone/>
              <a:defRPr sz="1867">
                <a:solidFill>
                  <a:schemeClr val="dk2"/>
                </a:solidFill>
              </a:defRPr>
            </a:lvl1pPr>
            <a:lvl2pPr lvl="1" algn="ctr" rtl="0">
              <a:spcBef>
                <a:spcPts val="0"/>
              </a:spcBef>
              <a:spcAft>
                <a:spcPts val="0"/>
              </a:spcAft>
              <a:buClr>
                <a:schemeClr val="dk2"/>
              </a:buClr>
              <a:buSzPts val="1800"/>
              <a:buNone/>
              <a:defRPr sz="2400">
                <a:solidFill>
                  <a:schemeClr val="dk2"/>
                </a:solidFill>
              </a:defRPr>
            </a:lvl2pPr>
            <a:lvl3pPr lvl="2" algn="ctr" rtl="0">
              <a:spcBef>
                <a:spcPts val="0"/>
              </a:spcBef>
              <a:spcAft>
                <a:spcPts val="0"/>
              </a:spcAft>
              <a:buClr>
                <a:schemeClr val="dk2"/>
              </a:buClr>
              <a:buSzPts val="1800"/>
              <a:buNone/>
              <a:defRPr sz="2400">
                <a:solidFill>
                  <a:schemeClr val="dk2"/>
                </a:solidFill>
              </a:defRPr>
            </a:lvl3pPr>
            <a:lvl4pPr lvl="3" algn="ctr" rtl="0">
              <a:spcBef>
                <a:spcPts val="0"/>
              </a:spcBef>
              <a:spcAft>
                <a:spcPts val="0"/>
              </a:spcAft>
              <a:buClr>
                <a:schemeClr val="dk2"/>
              </a:buClr>
              <a:buSzPts val="1800"/>
              <a:buNone/>
              <a:defRPr sz="2400">
                <a:solidFill>
                  <a:schemeClr val="dk2"/>
                </a:solidFill>
              </a:defRPr>
            </a:lvl4pPr>
            <a:lvl5pPr lvl="4" algn="ctr" rtl="0">
              <a:spcBef>
                <a:spcPts val="0"/>
              </a:spcBef>
              <a:spcAft>
                <a:spcPts val="0"/>
              </a:spcAft>
              <a:buClr>
                <a:schemeClr val="dk2"/>
              </a:buClr>
              <a:buSzPts val="1800"/>
              <a:buNone/>
              <a:defRPr sz="2400">
                <a:solidFill>
                  <a:schemeClr val="dk2"/>
                </a:solidFill>
              </a:defRPr>
            </a:lvl5pPr>
            <a:lvl6pPr lvl="5" algn="ctr" rtl="0">
              <a:spcBef>
                <a:spcPts val="0"/>
              </a:spcBef>
              <a:spcAft>
                <a:spcPts val="0"/>
              </a:spcAft>
              <a:buClr>
                <a:schemeClr val="dk2"/>
              </a:buClr>
              <a:buSzPts val="1800"/>
              <a:buNone/>
              <a:defRPr sz="2400">
                <a:solidFill>
                  <a:schemeClr val="dk2"/>
                </a:solidFill>
              </a:defRPr>
            </a:lvl6pPr>
            <a:lvl7pPr lvl="6" algn="ctr" rtl="0">
              <a:spcBef>
                <a:spcPts val="0"/>
              </a:spcBef>
              <a:spcAft>
                <a:spcPts val="0"/>
              </a:spcAft>
              <a:buClr>
                <a:schemeClr val="dk2"/>
              </a:buClr>
              <a:buSzPts val="1800"/>
              <a:buNone/>
              <a:defRPr sz="2400">
                <a:solidFill>
                  <a:schemeClr val="dk2"/>
                </a:solidFill>
              </a:defRPr>
            </a:lvl7pPr>
            <a:lvl8pPr lvl="7" algn="ctr" rtl="0">
              <a:spcBef>
                <a:spcPts val="0"/>
              </a:spcBef>
              <a:spcAft>
                <a:spcPts val="0"/>
              </a:spcAft>
              <a:buClr>
                <a:schemeClr val="dk2"/>
              </a:buClr>
              <a:buSzPts val="1800"/>
              <a:buNone/>
              <a:defRPr sz="2400">
                <a:solidFill>
                  <a:schemeClr val="dk2"/>
                </a:solidFill>
              </a:defRPr>
            </a:lvl8pPr>
            <a:lvl9pPr lvl="8" algn="ctr" rtl="0">
              <a:spcBef>
                <a:spcPts val="0"/>
              </a:spcBef>
              <a:spcAft>
                <a:spcPts val="0"/>
              </a:spcAft>
              <a:buClr>
                <a:schemeClr val="dk2"/>
              </a:buClr>
              <a:buSzPts val="1800"/>
              <a:buNone/>
              <a:defRPr sz="2400">
                <a:solidFill>
                  <a:schemeClr val="dk2"/>
                </a:solidFill>
              </a:defRPr>
            </a:lvl9pPr>
          </a:lstStyle>
          <a:p>
            <a:endParaRPr/>
          </a:p>
        </p:txBody>
      </p:sp>
      <p:sp>
        <p:nvSpPr>
          <p:cNvPr id="64" name="Google Shape;64;p8"/>
          <p:cNvSpPr txBox="1">
            <a:spLocks noGrp="1"/>
          </p:cNvSpPr>
          <p:nvPr>
            <p:ph type="subTitle" idx="1"/>
          </p:nvPr>
        </p:nvSpPr>
        <p:spPr>
          <a:xfrm>
            <a:off x="3666825" y="3018100"/>
            <a:ext cx="2093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000"/>
              <a:buNone/>
              <a:defRPr sz="1333">
                <a:solidFill>
                  <a:schemeClr val="dk2"/>
                </a:solidFill>
              </a:defRPr>
            </a:lvl1pPr>
            <a:lvl2pPr lvl="1" algn="ctr" rtl="0">
              <a:lnSpc>
                <a:spcPct val="100000"/>
              </a:lnSpc>
              <a:spcBef>
                <a:spcPts val="0"/>
              </a:spcBef>
              <a:spcAft>
                <a:spcPts val="0"/>
              </a:spcAft>
              <a:buClr>
                <a:schemeClr val="dk2"/>
              </a:buClr>
              <a:buSzPts val="1000"/>
              <a:buNone/>
              <a:defRPr sz="1333">
                <a:solidFill>
                  <a:schemeClr val="dk2"/>
                </a:solidFill>
              </a:defRPr>
            </a:lvl2pPr>
            <a:lvl3pPr lvl="2" algn="ctr" rtl="0">
              <a:lnSpc>
                <a:spcPct val="100000"/>
              </a:lnSpc>
              <a:spcBef>
                <a:spcPts val="0"/>
              </a:spcBef>
              <a:spcAft>
                <a:spcPts val="0"/>
              </a:spcAft>
              <a:buClr>
                <a:schemeClr val="dk2"/>
              </a:buClr>
              <a:buSzPts val="1000"/>
              <a:buNone/>
              <a:defRPr sz="1333">
                <a:solidFill>
                  <a:schemeClr val="dk2"/>
                </a:solidFill>
              </a:defRPr>
            </a:lvl3pPr>
            <a:lvl4pPr lvl="3" algn="ctr" rtl="0">
              <a:lnSpc>
                <a:spcPct val="100000"/>
              </a:lnSpc>
              <a:spcBef>
                <a:spcPts val="0"/>
              </a:spcBef>
              <a:spcAft>
                <a:spcPts val="0"/>
              </a:spcAft>
              <a:buClr>
                <a:schemeClr val="dk2"/>
              </a:buClr>
              <a:buSzPts val="1000"/>
              <a:buNone/>
              <a:defRPr sz="1333">
                <a:solidFill>
                  <a:schemeClr val="dk2"/>
                </a:solidFill>
              </a:defRPr>
            </a:lvl4pPr>
            <a:lvl5pPr lvl="4" algn="ctr" rtl="0">
              <a:lnSpc>
                <a:spcPct val="100000"/>
              </a:lnSpc>
              <a:spcBef>
                <a:spcPts val="0"/>
              </a:spcBef>
              <a:spcAft>
                <a:spcPts val="0"/>
              </a:spcAft>
              <a:buClr>
                <a:schemeClr val="dk2"/>
              </a:buClr>
              <a:buSzPts val="1000"/>
              <a:buNone/>
              <a:defRPr sz="1333">
                <a:solidFill>
                  <a:schemeClr val="dk2"/>
                </a:solidFill>
              </a:defRPr>
            </a:lvl5pPr>
            <a:lvl6pPr lvl="5" algn="ctr" rtl="0">
              <a:lnSpc>
                <a:spcPct val="100000"/>
              </a:lnSpc>
              <a:spcBef>
                <a:spcPts val="0"/>
              </a:spcBef>
              <a:spcAft>
                <a:spcPts val="0"/>
              </a:spcAft>
              <a:buClr>
                <a:schemeClr val="dk2"/>
              </a:buClr>
              <a:buSzPts val="1000"/>
              <a:buNone/>
              <a:defRPr sz="1333">
                <a:solidFill>
                  <a:schemeClr val="dk2"/>
                </a:solidFill>
              </a:defRPr>
            </a:lvl6pPr>
            <a:lvl7pPr lvl="6" algn="ctr" rtl="0">
              <a:lnSpc>
                <a:spcPct val="100000"/>
              </a:lnSpc>
              <a:spcBef>
                <a:spcPts val="0"/>
              </a:spcBef>
              <a:spcAft>
                <a:spcPts val="0"/>
              </a:spcAft>
              <a:buClr>
                <a:schemeClr val="dk2"/>
              </a:buClr>
              <a:buSzPts val="1000"/>
              <a:buNone/>
              <a:defRPr sz="1333">
                <a:solidFill>
                  <a:schemeClr val="dk2"/>
                </a:solidFill>
              </a:defRPr>
            </a:lvl7pPr>
            <a:lvl8pPr lvl="7" algn="ctr" rtl="0">
              <a:lnSpc>
                <a:spcPct val="100000"/>
              </a:lnSpc>
              <a:spcBef>
                <a:spcPts val="0"/>
              </a:spcBef>
              <a:spcAft>
                <a:spcPts val="0"/>
              </a:spcAft>
              <a:buClr>
                <a:schemeClr val="dk2"/>
              </a:buClr>
              <a:buSzPts val="1000"/>
              <a:buNone/>
              <a:defRPr sz="1333">
                <a:solidFill>
                  <a:schemeClr val="dk2"/>
                </a:solidFill>
              </a:defRPr>
            </a:lvl8pPr>
            <a:lvl9pPr lvl="8" algn="ctr" rtl="0">
              <a:lnSpc>
                <a:spcPct val="100000"/>
              </a:lnSpc>
              <a:spcBef>
                <a:spcPts val="0"/>
              </a:spcBef>
              <a:spcAft>
                <a:spcPts val="0"/>
              </a:spcAft>
              <a:buClr>
                <a:schemeClr val="dk2"/>
              </a:buClr>
              <a:buSzPts val="1000"/>
              <a:buNone/>
              <a:defRPr sz="1333">
                <a:solidFill>
                  <a:schemeClr val="dk2"/>
                </a:solidFill>
              </a:defRPr>
            </a:lvl9pPr>
          </a:lstStyle>
          <a:p>
            <a:endParaRPr/>
          </a:p>
        </p:txBody>
      </p:sp>
      <p:sp>
        <p:nvSpPr>
          <p:cNvPr id="65" name="Google Shape;65;p8"/>
          <p:cNvSpPr txBox="1">
            <a:spLocks noGrp="1"/>
          </p:cNvSpPr>
          <p:nvPr>
            <p:ph type="ctrTitle" idx="3"/>
          </p:nvPr>
        </p:nvSpPr>
        <p:spPr>
          <a:xfrm>
            <a:off x="6400268" y="2402833"/>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400"/>
              <a:buNone/>
              <a:defRPr sz="1867">
                <a:solidFill>
                  <a:schemeClr val="dk2"/>
                </a:solidFill>
              </a:defRPr>
            </a:lvl1pPr>
            <a:lvl2pPr lvl="1" algn="ctr" rtl="0">
              <a:spcBef>
                <a:spcPts val="0"/>
              </a:spcBef>
              <a:spcAft>
                <a:spcPts val="0"/>
              </a:spcAft>
              <a:buClr>
                <a:schemeClr val="dk2"/>
              </a:buClr>
              <a:buSzPts val="1800"/>
              <a:buNone/>
              <a:defRPr sz="2400">
                <a:solidFill>
                  <a:schemeClr val="dk2"/>
                </a:solidFill>
              </a:defRPr>
            </a:lvl2pPr>
            <a:lvl3pPr lvl="2" algn="ctr" rtl="0">
              <a:spcBef>
                <a:spcPts val="0"/>
              </a:spcBef>
              <a:spcAft>
                <a:spcPts val="0"/>
              </a:spcAft>
              <a:buClr>
                <a:schemeClr val="dk2"/>
              </a:buClr>
              <a:buSzPts val="1800"/>
              <a:buNone/>
              <a:defRPr sz="2400">
                <a:solidFill>
                  <a:schemeClr val="dk2"/>
                </a:solidFill>
              </a:defRPr>
            </a:lvl3pPr>
            <a:lvl4pPr lvl="3" algn="ctr" rtl="0">
              <a:spcBef>
                <a:spcPts val="0"/>
              </a:spcBef>
              <a:spcAft>
                <a:spcPts val="0"/>
              </a:spcAft>
              <a:buClr>
                <a:schemeClr val="dk2"/>
              </a:buClr>
              <a:buSzPts val="1800"/>
              <a:buNone/>
              <a:defRPr sz="2400">
                <a:solidFill>
                  <a:schemeClr val="dk2"/>
                </a:solidFill>
              </a:defRPr>
            </a:lvl4pPr>
            <a:lvl5pPr lvl="4" algn="ctr" rtl="0">
              <a:spcBef>
                <a:spcPts val="0"/>
              </a:spcBef>
              <a:spcAft>
                <a:spcPts val="0"/>
              </a:spcAft>
              <a:buClr>
                <a:schemeClr val="dk2"/>
              </a:buClr>
              <a:buSzPts val="1800"/>
              <a:buNone/>
              <a:defRPr sz="2400">
                <a:solidFill>
                  <a:schemeClr val="dk2"/>
                </a:solidFill>
              </a:defRPr>
            </a:lvl5pPr>
            <a:lvl6pPr lvl="5" algn="ctr" rtl="0">
              <a:spcBef>
                <a:spcPts val="0"/>
              </a:spcBef>
              <a:spcAft>
                <a:spcPts val="0"/>
              </a:spcAft>
              <a:buClr>
                <a:schemeClr val="dk2"/>
              </a:buClr>
              <a:buSzPts val="1800"/>
              <a:buNone/>
              <a:defRPr sz="2400">
                <a:solidFill>
                  <a:schemeClr val="dk2"/>
                </a:solidFill>
              </a:defRPr>
            </a:lvl6pPr>
            <a:lvl7pPr lvl="6" algn="ctr" rtl="0">
              <a:spcBef>
                <a:spcPts val="0"/>
              </a:spcBef>
              <a:spcAft>
                <a:spcPts val="0"/>
              </a:spcAft>
              <a:buClr>
                <a:schemeClr val="dk2"/>
              </a:buClr>
              <a:buSzPts val="1800"/>
              <a:buNone/>
              <a:defRPr sz="2400">
                <a:solidFill>
                  <a:schemeClr val="dk2"/>
                </a:solidFill>
              </a:defRPr>
            </a:lvl7pPr>
            <a:lvl8pPr lvl="7" algn="ctr" rtl="0">
              <a:spcBef>
                <a:spcPts val="0"/>
              </a:spcBef>
              <a:spcAft>
                <a:spcPts val="0"/>
              </a:spcAft>
              <a:buClr>
                <a:schemeClr val="dk2"/>
              </a:buClr>
              <a:buSzPts val="1800"/>
              <a:buNone/>
              <a:defRPr sz="2400">
                <a:solidFill>
                  <a:schemeClr val="dk2"/>
                </a:solidFill>
              </a:defRPr>
            </a:lvl8pPr>
            <a:lvl9pPr lvl="8" algn="ctr" rtl="0">
              <a:spcBef>
                <a:spcPts val="0"/>
              </a:spcBef>
              <a:spcAft>
                <a:spcPts val="0"/>
              </a:spcAft>
              <a:buClr>
                <a:schemeClr val="dk2"/>
              </a:buClr>
              <a:buSzPts val="1800"/>
              <a:buNone/>
              <a:defRPr sz="2400">
                <a:solidFill>
                  <a:schemeClr val="dk2"/>
                </a:solidFill>
              </a:defRPr>
            </a:lvl9pPr>
          </a:lstStyle>
          <a:p>
            <a:endParaRPr/>
          </a:p>
        </p:txBody>
      </p:sp>
      <p:sp>
        <p:nvSpPr>
          <p:cNvPr id="66" name="Google Shape;66;p8"/>
          <p:cNvSpPr txBox="1">
            <a:spLocks noGrp="1"/>
          </p:cNvSpPr>
          <p:nvPr>
            <p:ph type="subTitle" idx="4"/>
          </p:nvPr>
        </p:nvSpPr>
        <p:spPr>
          <a:xfrm>
            <a:off x="6400220" y="3018100"/>
            <a:ext cx="2093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000"/>
              <a:buNone/>
              <a:defRPr sz="1333">
                <a:solidFill>
                  <a:schemeClr val="dk2"/>
                </a:solidFill>
              </a:defRPr>
            </a:lvl1pPr>
            <a:lvl2pPr lvl="1" algn="ctr" rtl="0">
              <a:lnSpc>
                <a:spcPct val="100000"/>
              </a:lnSpc>
              <a:spcBef>
                <a:spcPts val="0"/>
              </a:spcBef>
              <a:spcAft>
                <a:spcPts val="0"/>
              </a:spcAft>
              <a:buClr>
                <a:schemeClr val="dk2"/>
              </a:buClr>
              <a:buSzPts val="1000"/>
              <a:buNone/>
              <a:defRPr sz="1333">
                <a:solidFill>
                  <a:schemeClr val="dk2"/>
                </a:solidFill>
              </a:defRPr>
            </a:lvl2pPr>
            <a:lvl3pPr lvl="2" algn="ctr" rtl="0">
              <a:lnSpc>
                <a:spcPct val="100000"/>
              </a:lnSpc>
              <a:spcBef>
                <a:spcPts val="0"/>
              </a:spcBef>
              <a:spcAft>
                <a:spcPts val="0"/>
              </a:spcAft>
              <a:buClr>
                <a:schemeClr val="dk2"/>
              </a:buClr>
              <a:buSzPts val="1000"/>
              <a:buNone/>
              <a:defRPr sz="1333">
                <a:solidFill>
                  <a:schemeClr val="dk2"/>
                </a:solidFill>
              </a:defRPr>
            </a:lvl3pPr>
            <a:lvl4pPr lvl="3" algn="ctr" rtl="0">
              <a:lnSpc>
                <a:spcPct val="100000"/>
              </a:lnSpc>
              <a:spcBef>
                <a:spcPts val="0"/>
              </a:spcBef>
              <a:spcAft>
                <a:spcPts val="0"/>
              </a:spcAft>
              <a:buClr>
                <a:schemeClr val="dk2"/>
              </a:buClr>
              <a:buSzPts val="1000"/>
              <a:buNone/>
              <a:defRPr sz="1333">
                <a:solidFill>
                  <a:schemeClr val="dk2"/>
                </a:solidFill>
              </a:defRPr>
            </a:lvl4pPr>
            <a:lvl5pPr lvl="4" algn="ctr" rtl="0">
              <a:lnSpc>
                <a:spcPct val="100000"/>
              </a:lnSpc>
              <a:spcBef>
                <a:spcPts val="0"/>
              </a:spcBef>
              <a:spcAft>
                <a:spcPts val="0"/>
              </a:spcAft>
              <a:buClr>
                <a:schemeClr val="dk2"/>
              </a:buClr>
              <a:buSzPts val="1000"/>
              <a:buNone/>
              <a:defRPr sz="1333">
                <a:solidFill>
                  <a:schemeClr val="dk2"/>
                </a:solidFill>
              </a:defRPr>
            </a:lvl5pPr>
            <a:lvl6pPr lvl="5" algn="ctr" rtl="0">
              <a:lnSpc>
                <a:spcPct val="100000"/>
              </a:lnSpc>
              <a:spcBef>
                <a:spcPts val="0"/>
              </a:spcBef>
              <a:spcAft>
                <a:spcPts val="0"/>
              </a:spcAft>
              <a:buClr>
                <a:schemeClr val="dk2"/>
              </a:buClr>
              <a:buSzPts val="1000"/>
              <a:buNone/>
              <a:defRPr sz="1333">
                <a:solidFill>
                  <a:schemeClr val="dk2"/>
                </a:solidFill>
              </a:defRPr>
            </a:lvl6pPr>
            <a:lvl7pPr lvl="6" algn="ctr" rtl="0">
              <a:lnSpc>
                <a:spcPct val="100000"/>
              </a:lnSpc>
              <a:spcBef>
                <a:spcPts val="0"/>
              </a:spcBef>
              <a:spcAft>
                <a:spcPts val="0"/>
              </a:spcAft>
              <a:buClr>
                <a:schemeClr val="dk2"/>
              </a:buClr>
              <a:buSzPts val="1000"/>
              <a:buNone/>
              <a:defRPr sz="1333">
                <a:solidFill>
                  <a:schemeClr val="dk2"/>
                </a:solidFill>
              </a:defRPr>
            </a:lvl7pPr>
            <a:lvl8pPr lvl="7" algn="ctr" rtl="0">
              <a:lnSpc>
                <a:spcPct val="100000"/>
              </a:lnSpc>
              <a:spcBef>
                <a:spcPts val="0"/>
              </a:spcBef>
              <a:spcAft>
                <a:spcPts val="0"/>
              </a:spcAft>
              <a:buClr>
                <a:schemeClr val="dk2"/>
              </a:buClr>
              <a:buSzPts val="1000"/>
              <a:buNone/>
              <a:defRPr sz="1333">
                <a:solidFill>
                  <a:schemeClr val="dk2"/>
                </a:solidFill>
              </a:defRPr>
            </a:lvl8pPr>
            <a:lvl9pPr lvl="8" algn="ctr" rtl="0">
              <a:lnSpc>
                <a:spcPct val="100000"/>
              </a:lnSpc>
              <a:spcBef>
                <a:spcPts val="0"/>
              </a:spcBef>
              <a:spcAft>
                <a:spcPts val="0"/>
              </a:spcAft>
              <a:buClr>
                <a:schemeClr val="dk2"/>
              </a:buClr>
              <a:buSzPts val="1000"/>
              <a:buNone/>
              <a:defRPr sz="1333">
                <a:solidFill>
                  <a:schemeClr val="dk2"/>
                </a:solidFill>
              </a:defRPr>
            </a:lvl9pPr>
          </a:lstStyle>
          <a:p>
            <a:endParaRPr/>
          </a:p>
        </p:txBody>
      </p:sp>
      <p:sp>
        <p:nvSpPr>
          <p:cNvPr id="67" name="Google Shape;67;p8"/>
          <p:cNvSpPr txBox="1">
            <a:spLocks noGrp="1"/>
          </p:cNvSpPr>
          <p:nvPr>
            <p:ph type="ctrTitle" idx="5"/>
          </p:nvPr>
        </p:nvSpPr>
        <p:spPr>
          <a:xfrm>
            <a:off x="5059931" y="4800067"/>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400"/>
              <a:buNone/>
              <a:defRPr sz="1867">
                <a:solidFill>
                  <a:schemeClr val="dk2"/>
                </a:solidFill>
              </a:defRPr>
            </a:lvl1pPr>
            <a:lvl2pPr lvl="1" algn="ctr" rtl="0">
              <a:spcBef>
                <a:spcPts val="0"/>
              </a:spcBef>
              <a:spcAft>
                <a:spcPts val="0"/>
              </a:spcAft>
              <a:buClr>
                <a:schemeClr val="dk2"/>
              </a:buClr>
              <a:buSzPts val="1800"/>
              <a:buNone/>
              <a:defRPr sz="2400">
                <a:solidFill>
                  <a:schemeClr val="dk2"/>
                </a:solidFill>
              </a:defRPr>
            </a:lvl2pPr>
            <a:lvl3pPr lvl="2" algn="ctr" rtl="0">
              <a:spcBef>
                <a:spcPts val="0"/>
              </a:spcBef>
              <a:spcAft>
                <a:spcPts val="0"/>
              </a:spcAft>
              <a:buClr>
                <a:schemeClr val="dk2"/>
              </a:buClr>
              <a:buSzPts val="1800"/>
              <a:buNone/>
              <a:defRPr sz="2400">
                <a:solidFill>
                  <a:schemeClr val="dk2"/>
                </a:solidFill>
              </a:defRPr>
            </a:lvl3pPr>
            <a:lvl4pPr lvl="3" algn="ctr" rtl="0">
              <a:spcBef>
                <a:spcPts val="0"/>
              </a:spcBef>
              <a:spcAft>
                <a:spcPts val="0"/>
              </a:spcAft>
              <a:buClr>
                <a:schemeClr val="dk2"/>
              </a:buClr>
              <a:buSzPts val="1800"/>
              <a:buNone/>
              <a:defRPr sz="2400">
                <a:solidFill>
                  <a:schemeClr val="dk2"/>
                </a:solidFill>
              </a:defRPr>
            </a:lvl4pPr>
            <a:lvl5pPr lvl="4" algn="ctr" rtl="0">
              <a:spcBef>
                <a:spcPts val="0"/>
              </a:spcBef>
              <a:spcAft>
                <a:spcPts val="0"/>
              </a:spcAft>
              <a:buClr>
                <a:schemeClr val="dk2"/>
              </a:buClr>
              <a:buSzPts val="1800"/>
              <a:buNone/>
              <a:defRPr sz="2400">
                <a:solidFill>
                  <a:schemeClr val="dk2"/>
                </a:solidFill>
              </a:defRPr>
            </a:lvl5pPr>
            <a:lvl6pPr lvl="5" algn="ctr" rtl="0">
              <a:spcBef>
                <a:spcPts val="0"/>
              </a:spcBef>
              <a:spcAft>
                <a:spcPts val="0"/>
              </a:spcAft>
              <a:buClr>
                <a:schemeClr val="dk2"/>
              </a:buClr>
              <a:buSzPts val="1800"/>
              <a:buNone/>
              <a:defRPr sz="2400">
                <a:solidFill>
                  <a:schemeClr val="dk2"/>
                </a:solidFill>
              </a:defRPr>
            </a:lvl6pPr>
            <a:lvl7pPr lvl="6" algn="ctr" rtl="0">
              <a:spcBef>
                <a:spcPts val="0"/>
              </a:spcBef>
              <a:spcAft>
                <a:spcPts val="0"/>
              </a:spcAft>
              <a:buClr>
                <a:schemeClr val="dk2"/>
              </a:buClr>
              <a:buSzPts val="1800"/>
              <a:buNone/>
              <a:defRPr sz="2400">
                <a:solidFill>
                  <a:schemeClr val="dk2"/>
                </a:solidFill>
              </a:defRPr>
            </a:lvl7pPr>
            <a:lvl8pPr lvl="7" algn="ctr" rtl="0">
              <a:spcBef>
                <a:spcPts val="0"/>
              </a:spcBef>
              <a:spcAft>
                <a:spcPts val="0"/>
              </a:spcAft>
              <a:buClr>
                <a:schemeClr val="dk2"/>
              </a:buClr>
              <a:buSzPts val="1800"/>
              <a:buNone/>
              <a:defRPr sz="2400">
                <a:solidFill>
                  <a:schemeClr val="dk2"/>
                </a:solidFill>
              </a:defRPr>
            </a:lvl8pPr>
            <a:lvl9pPr lvl="8" algn="ctr" rtl="0">
              <a:spcBef>
                <a:spcPts val="0"/>
              </a:spcBef>
              <a:spcAft>
                <a:spcPts val="0"/>
              </a:spcAft>
              <a:buClr>
                <a:schemeClr val="dk2"/>
              </a:buClr>
              <a:buSzPts val="1800"/>
              <a:buNone/>
              <a:defRPr sz="2400">
                <a:solidFill>
                  <a:schemeClr val="dk2"/>
                </a:solidFill>
              </a:defRPr>
            </a:lvl9pPr>
          </a:lstStyle>
          <a:p>
            <a:endParaRPr/>
          </a:p>
        </p:txBody>
      </p:sp>
      <p:sp>
        <p:nvSpPr>
          <p:cNvPr id="68" name="Google Shape;68;p8"/>
          <p:cNvSpPr txBox="1">
            <a:spLocks noGrp="1"/>
          </p:cNvSpPr>
          <p:nvPr>
            <p:ph type="subTitle" idx="6"/>
          </p:nvPr>
        </p:nvSpPr>
        <p:spPr>
          <a:xfrm>
            <a:off x="5004033" y="5415333"/>
            <a:ext cx="22052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000"/>
              <a:buNone/>
              <a:defRPr sz="1333">
                <a:solidFill>
                  <a:schemeClr val="dk2"/>
                </a:solidFill>
              </a:defRPr>
            </a:lvl1pPr>
            <a:lvl2pPr lvl="1" algn="ctr" rtl="0">
              <a:lnSpc>
                <a:spcPct val="100000"/>
              </a:lnSpc>
              <a:spcBef>
                <a:spcPts val="0"/>
              </a:spcBef>
              <a:spcAft>
                <a:spcPts val="0"/>
              </a:spcAft>
              <a:buClr>
                <a:schemeClr val="dk2"/>
              </a:buClr>
              <a:buSzPts val="1000"/>
              <a:buNone/>
              <a:defRPr sz="1333">
                <a:solidFill>
                  <a:schemeClr val="dk2"/>
                </a:solidFill>
              </a:defRPr>
            </a:lvl2pPr>
            <a:lvl3pPr lvl="2" algn="ctr" rtl="0">
              <a:lnSpc>
                <a:spcPct val="100000"/>
              </a:lnSpc>
              <a:spcBef>
                <a:spcPts val="0"/>
              </a:spcBef>
              <a:spcAft>
                <a:spcPts val="0"/>
              </a:spcAft>
              <a:buClr>
                <a:schemeClr val="dk2"/>
              </a:buClr>
              <a:buSzPts val="1000"/>
              <a:buNone/>
              <a:defRPr sz="1333">
                <a:solidFill>
                  <a:schemeClr val="dk2"/>
                </a:solidFill>
              </a:defRPr>
            </a:lvl3pPr>
            <a:lvl4pPr lvl="3" algn="ctr" rtl="0">
              <a:lnSpc>
                <a:spcPct val="100000"/>
              </a:lnSpc>
              <a:spcBef>
                <a:spcPts val="0"/>
              </a:spcBef>
              <a:spcAft>
                <a:spcPts val="0"/>
              </a:spcAft>
              <a:buClr>
                <a:schemeClr val="dk2"/>
              </a:buClr>
              <a:buSzPts val="1000"/>
              <a:buNone/>
              <a:defRPr sz="1333">
                <a:solidFill>
                  <a:schemeClr val="dk2"/>
                </a:solidFill>
              </a:defRPr>
            </a:lvl4pPr>
            <a:lvl5pPr lvl="4" algn="ctr" rtl="0">
              <a:lnSpc>
                <a:spcPct val="100000"/>
              </a:lnSpc>
              <a:spcBef>
                <a:spcPts val="0"/>
              </a:spcBef>
              <a:spcAft>
                <a:spcPts val="0"/>
              </a:spcAft>
              <a:buClr>
                <a:schemeClr val="dk2"/>
              </a:buClr>
              <a:buSzPts val="1000"/>
              <a:buNone/>
              <a:defRPr sz="1333">
                <a:solidFill>
                  <a:schemeClr val="dk2"/>
                </a:solidFill>
              </a:defRPr>
            </a:lvl5pPr>
            <a:lvl6pPr lvl="5" algn="ctr" rtl="0">
              <a:lnSpc>
                <a:spcPct val="100000"/>
              </a:lnSpc>
              <a:spcBef>
                <a:spcPts val="0"/>
              </a:spcBef>
              <a:spcAft>
                <a:spcPts val="0"/>
              </a:spcAft>
              <a:buClr>
                <a:schemeClr val="dk2"/>
              </a:buClr>
              <a:buSzPts val="1000"/>
              <a:buNone/>
              <a:defRPr sz="1333">
                <a:solidFill>
                  <a:schemeClr val="dk2"/>
                </a:solidFill>
              </a:defRPr>
            </a:lvl6pPr>
            <a:lvl7pPr lvl="6" algn="ctr" rtl="0">
              <a:lnSpc>
                <a:spcPct val="100000"/>
              </a:lnSpc>
              <a:spcBef>
                <a:spcPts val="0"/>
              </a:spcBef>
              <a:spcAft>
                <a:spcPts val="0"/>
              </a:spcAft>
              <a:buClr>
                <a:schemeClr val="dk2"/>
              </a:buClr>
              <a:buSzPts val="1000"/>
              <a:buNone/>
              <a:defRPr sz="1333">
                <a:solidFill>
                  <a:schemeClr val="dk2"/>
                </a:solidFill>
              </a:defRPr>
            </a:lvl7pPr>
            <a:lvl8pPr lvl="7" algn="ctr" rtl="0">
              <a:lnSpc>
                <a:spcPct val="100000"/>
              </a:lnSpc>
              <a:spcBef>
                <a:spcPts val="0"/>
              </a:spcBef>
              <a:spcAft>
                <a:spcPts val="0"/>
              </a:spcAft>
              <a:buClr>
                <a:schemeClr val="dk2"/>
              </a:buClr>
              <a:buSzPts val="1000"/>
              <a:buNone/>
              <a:defRPr sz="1333">
                <a:solidFill>
                  <a:schemeClr val="dk2"/>
                </a:solidFill>
              </a:defRPr>
            </a:lvl8pPr>
            <a:lvl9pPr lvl="8" algn="ctr" rtl="0">
              <a:lnSpc>
                <a:spcPct val="100000"/>
              </a:lnSpc>
              <a:spcBef>
                <a:spcPts val="0"/>
              </a:spcBef>
              <a:spcAft>
                <a:spcPts val="0"/>
              </a:spcAft>
              <a:buClr>
                <a:schemeClr val="dk2"/>
              </a:buClr>
              <a:buSzPts val="1000"/>
              <a:buNone/>
              <a:defRPr sz="1333">
                <a:solidFill>
                  <a:schemeClr val="dk2"/>
                </a:solidFill>
              </a:defRPr>
            </a:lvl9pPr>
          </a:lstStyle>
          <a:p>
            <a:endParaRPr/>
          </a:p>
        </p:txBody>
      </p:sp>
    </p:spTree>
    <p:extLst>
      <p:ext uri="{BB962C8B-B14F-4D97-AF65-F5344CB8AC3E}">
        <p14:creationId xmlns:p14="http://schemas.microsoft.com/office/powerpoint/2010/main" val="308571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F8A2F-3478-4E48-8CCB-D994D13586A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36753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F8A2F-3478-4E48-8CCB-D994D13586A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53000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F8A2F-3478-4E48-8CCB-D994D13586A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277893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F8A2F-3478-4E48-8CCB-D994D13586A6}"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32858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F8A2F-3478-4E48-8CCB-D994D13586A6}"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66694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F8A2F-3478-4E48-8CCB-D994D13586A6}"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50174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F8A2F-3478-4E48-8CCB-D994D13586A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56012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F8A2F-3478-4E48-8CCB-D994D13586A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418033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F8A2F-3478-4E48-8CCB-D994D13586A6}" type="datetimeFigureOut">
              <a:rPr lang="en-US" smtClean="0"/>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5CEC6-B5CB-4F10-9CDC-0E5DC15A9B11}" type="slidenum">
              <a:rPr lang="en-US" smtClean="0"/>
              <a:t>‹#›</a:t>
            </a:fld>
            <a:endParaRPr lang="en-US"/>
          </a:p>
        </p:txBody>
      </p:sp>
    </p:spTree>
    <p:extLst>
      <p:ext uri="{BB962C8B-B14F-4D97-AF65-F5344CB8AC3E}">
        <p14:creationId xmlns:p14="http://schemas.microsoft.com/office/powerpoint/2010/main" val="67640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52.pn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32.xml"/><Relationship Id="rId16"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jpeg"/><Relationship Id="rId10" Type="http://schemas.openxmlformats.org/officeDocument/2006/relationships/image" Target="../media/image61.png"/><Relationship Id="rId19"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60.png"/><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9.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gif"/><Relationship Id="rId1" Type="http://schemas.openxmlformats.org/officeDocument/2006/relationships/slideLayout" Target="../slideLayouts/slideLayout1.xml"/><Relationship Id="rId6" Type="http://schemas.openxmlformats.org/officeDocument/2006/relationships/hyperlink" Target="mailto:salman@matesol.net" TargetMode="External"/><Relationship Id="rId5" Type="http://schemas.openxmlformats.org/officeDocument/2006/relationships/hyperlink" Target="mailto:salman@bsvblockchain.org"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F9343-8621-4329-88C6-BE15FB5591F0}"/>
              </a:ext>
            </a:extLst>
          </p:cNvPr>
          <p:cNvSpPr/>
          <p:nvPr/>
        </p:nvSpPr>
        <p:spPr>
          <a:xfrm>
            <a:off x="4513159" y="5945110"/>
            <a:ext cx="7671899" cy="909823"/>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Rectangle 1">
            <a:extLst>
              <a:ext uri="{FF2B5EF4-FFF2-40B4-BE49-F238E27FC236}">
                <a16:creationId xmlns:a16="http://schemas.microsoft.com/office/drawing/2014/main" id="{A5D6BF1A-D8D4-4077-A9D4-C81A041955AC}"/>
              </a:ext>
            </a:extLst>
          </p:cNvPr>
          <p:cNvSpPr/>
          <p:nvPr/>
        </p:nvSpPr>
        <p:spPr>
          <a:xfrm>
            <a:off x="4520104" y="1"/>
            <a:ext cx="7671896" cy="193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5" name="Rectangle 4">
            <a:extLst>
              <a:ext uri="{FF2B5EF4-FFF2-40B4-BE49-F238E27FC236}">
                <a16:creationId xmlns:a16="http://schemas.microsoft.com/office/drawing/2014/main" id="{5EFDBD7B-7259-4165-9247-E432D915FAE7}"/>
              </a:ext>
            </a:extLst>
          </p:cNvPr>
          <p:cNvSpPr/>
          <p:nvPr/>
        </p:nvSpPr>
        <p:spPr>
          <a:xfrm>
            <a:off x="4520102" y="1228013"/>
            <a:ext cx="7664956" cy="538609"/>
          </a:xfrm>
          <a:prstGeom prst="rect">
            <a:avLst/>
          </a:prstGeom>
        </p:spPr>
        <p:txBody>
          <a:bodyPr wrap="square">
            <a:spAutoFit/>
          </a:bodyPr>
          <a:lstStyle/>
          <a:p>
            <a:pPr algn="ctr"/>
            <a:r>
              <a:rPr lang="en-US" sz="2900" b="1" dirty="0">
                <a:solidFill>
                  <a:srgbClr val="800000"/>
                </a:solidFill>
              </a:rPr>
              <a:t>2</a:t>
            </a:r>
            <a:r>
              <a:rPr lang="en-US" sz="2900" b="1" baseline="30000" dirty="0">
                <a:solidFill>
                  <a:srgbClr val="800000"/>
                </a:solidFill>
              </a:rPr>
              <a:t>nd</a:t>
            </a:r>
            <a:r>
              <a:rPr lang="en-US" sz="2900" b="1" dirty="0">
                <a:solidFill>
                  <a:srgbClr val="800000"/>
                </a:solidFill>
              </a:rPr>
              <a:t> International Conference on Ijarah &amp; Takaful</a:t>
            </a:r>
          </a:p>
        </p:txBody>
      </p:sp>
      <p:sp>
        <p:nvSpPr>
          <p:cNvPr id="10" name="Rectangle 9">
            <a:extLst>
              <a:ext uri="{FF2B5EF4-FFF2-40B4-BE49-F238E27FC236}">
                <a16:creationId xmlns:a16="http://schemas.microsoft.com/office/drawing/2014/main" id="{7C000417-8751-4669-A260-F8C35B36EF35}"/>
              </a:ext>
            </a:extLst>
          </p:cNvPr>
          <p:cNvSpPr/>
          <p:nvPr/>
        </p:nvSpPr>
        <p:spPr>
          <a:xfrm>
            <a:off x="5833914" y="6239739"/>
            <a:ext cx="2233973" cy="369332"/>
          </a:xfrm>
          <a:prstGeom prst="rect">
            <a:avLst/>
          </a:prstGeom>
        </p:spPr>
        <p:txBody>
          <a:bodyPr wrap="square">
            <a:spAutoFit/>
          </a:bodyPr>
          <a:lstStyle/>
          <a:p>
            <a:r>
              <a:rPr lang="en-US" b="1" dirty="0">
                <a:solidFill>
                  <a:schemeClr val="bg2"/>
                </a:solidFill>
              </a:rPr>
              <a:t>Nov 10-11, 2021</a:t>
            </a:r>
          </a:p>
        </p:txBody>
      </p:sp>
      <p:sp>
        <p:nvSpPr>
          <p:cNvPr id="11" name="Rectangle 10">
            <a:extLst>
              <a:ext uri="{FF2B5EF4-FFF2-40B4-BE49-F238E27FC236}">
                <a16:creationId xmlns:a16="http://schemas.microsoft.com/office/drawing/2014/main" id="{C336D098-D414-4708-80D5-098F6BB66A40}"/>
              </a:ext>
            </a:extLst>
          </p:cNvPr>
          <p:cNvSpPr/>
          <p:nvPr/>
        </p:nvSpPr>
        <p:spPr>
          <a:xfrm>
            <a:off x="8813713" y="6248617"/>
            <a:ext cx="2701382" cy="369332"/>
          </a:xfrm>
          <a:prstGeom prst="rect">
            <a:avLst/>
          </a:prstGeom>
        </p:spPr>
        <p:txBody>
          <a:bodyPr wrap="none">
            <a:spAutoFit/>
          </a:bodyPr>
          <a:lstStyle/>
          <a:p>
            <a:pPr algn="ctr"/>
            <a:r>
              <a:rPr lang="en-US" b="1" dirty="0">
                <a:solidFill>
                  <a:schemeClr val="bg2"/>
                </a:solidFill>
              </a:rPr>
              <a:t>Radisson Blu Sisli, Istanbul</a:t>
            </a:r>
          </a:p>
        </p:txBody>
      </p:sp>
      <p:sp>
        <p:nvSpPr>
          <p:cNvPr id="12" name="Rectangle 11">
            <a:extLst>
              <a:ext uri="{FF2B5EF4-FFF2-40B4-BE49-F238E27FC236}">
                <a16:creationId xmlns:a16="http://schemas.microsoft.com/office/drawing/2014/main" id="{C1B78A82-B5ED-4533-A29E-A0685308ABD1}"/>
              </a:ext>
            </a:extLst>
          </p:cNvPr>
          <p:cNvSpPr/>
          <p:nvPr/>
        </p:nvSpPr>
        <p:spPr>
          <a:xfrm>
            <a:off x="4520104" y="1937953"/>
            <a:ext cx="7671896" cy="2255737"/>
          </a:xfrm>
          <a:prstGeom prst="rect">
            <a:avLst/>
          </a:prstGeom>
          <a:solidFill>
            <a:srgbClr val="36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 name="Rectangle 12">
            <a:extLst>
              <a:ext uri="{FF2B5EF4-FFF2-40B4-BE49-F238E27FC236}">
                <a16:creationId xmlns:a16="http://schemas.microsoft.com/office/drawing/2014/main" id="{C664A64C-63C8-4323-8E69-6A03D3DF13FA}"/>
              </a:ext>
            </a:extLst>
          </p:cNvPr>
          <p:cNvSpPr/>
          <p:nvPr/>
        </p:nvSpPr>
        <p:spPr>
          <a:xfrm>
            <a:off x="4520102" y="2260079"/>
            <a:ext cx="7664956" cy="1754326"/>
          </a:xfrm>
          <a:prstGeom prst="rect">
            <a:avLst/>
          </a:prstGeom>
        </p:spPr>
        <p:txBody>
          <a:bodyPr wrap="square">
            <a:spAutoFit/>
          </a:bodyPr>
          <a:lstStyle/>
          <a:p>
            <a:pPr algn="ctr"/>
            <a:r>
              <a:rPr lang="en-US" sz="4800" b="1" dirty="0">
                <a:solidFill>
                  <a:schemeClr val="bg1"/>
                </a:solidFill>
              </a:rPr>
              <a:t>Boosting Islamic FinTech with </a:t>
            </a:r>
            <a:r>
              <a:rPr lang="en-US" sz="6000" b="1" dirty="0">
                <a:solidFill>
                  <a:schemeClr val="bg1"/>
                </a:solidFill>
              </a:rPr>
              <a:t>Blockchain</a:t>
            </a:r>
          </a:p>
        </p:txBody>
      </p:sp>
      <p:pic>
        <p:nvPicPr>
          <p:cNvPr id="1032" name="Picture 8" descr="Date Icon of Line style - Available in SVG, PNG, EPS, AI &amp; Icon fonts">
            <a:extLst>
              <a:ext uri="{FF2B5EF4-FFF2-40B4-BE49-F238E27FC236}">
                <a16:creationId xmlns:a16="http://schemas.microsoft.com/office/drawing/2014/main" id="{F751DC8D-D77C-4CBC-9D6E-EE23A9884BDE}"/>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83738" y="6142472"/>
            <a:ext cx="509065" cy="509065"/>
          </a:xfrm>
          <a:prstGeom prst="rect">
            <a:avLst/>
          </a:prstGeom>
          <a:noFill/>
          <a:ln>
            <a:solidFill>
              <a:srgbClr val="360036"/>
            </a:solidFill>
          </a:ln>
          <a:extLst>
            <a:ext uri="{909E8E84-426E-40DD-AFC4-6F175D3DCCD1}">
              <a14:hiddenFill xmlns:a14="http://schemas.microsoft.com/office/drawing/2010/main">
                <a:solidFill>
                  <a:srgbClr val="FFFFFF"/>
                </a:solidFill>
              </a14:hiddenFill>
            </a:ext>
          </a:extLst>
        </p:spPr>
      </p:pic>
      <p:pic>
        <p:nvPicPr>
          <p:cNvPr id="1036" name="Picture 12" descr="Location Logo Png Hd Images - Location Logo Png Transparent Background  Clipart (872x1090), Png Download | Location icon, Background clipart, Png">
            <a:extLst>
              <a:ext uri="{FF2B5EF4-FFF2-40B4-BE49-F238E27FC236}">
                <a16:creationId xmlns:a16="http://schemas.microsoft.com/office/drawing/2014/main" id="{61B25A29-F7B2-482E-A629-3406359B46F2}"/>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7858675" y="6204227"/>
            <a:ext cx="330979" cy="4137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76D4283-F3BF-4ED6-9374-5A55821A3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35" y="0"/>
            <a:ext cx="4575539" cy="6858000"/>
          </a:xfrm>
          <a:prstGeom prst="rect">
            <a:avLst/>
          </a:prstGeom>
        </p:spPr>
      </p:pic>
      <p:sp>
        <p:nvSpPr>
          <p:cNvPr id="6" name="Rectangle 5">
            <a:extLst>
              <a:ext uri="{FF2B5EF4-FFF2-40B4-BE49-F238E27FC236}">
                <a16:creationId xmlns:a16="http://schemas.microsoft.com/office/drawing/2014/main" id="{C9D4AFE6-94C3-434B-8B47-FD601D7A85E7}"/>
              </a:ext>
            </a:extLst>
          </p:cNvPr>
          <p:cNvSpPr/>
          <p:nvPr/>
        </p:nvSpPr>
        <p:spPr>
          <a:xfrm>
            <a:off x="6208014" y="5030629"/>
            <a:ext cx="4597798" cy="830997"/>
          </a:xfrm>
          <a:prstGeom prst="rect">
            <a:avLst/>
          </a:prstGeom>
        </p:spPr>
        <p:txBody>
          <a:bodyPr wrap="none">
            <a:spAutoFit/>
          </a:bodyPr>
          <a:lstStyle/>
          <a:p>
            <a:pPr algn="ctr"/>
            <a:r>
              <a:rPr lang="en-US" sz="2400" b="1" dirty="0">
                <a:solidFill>
                  <a:srgbClr val="800000"/>
                </a:solidFill>
              </a:rPr>
              <a:t>Chief Mate @ InvoiceMate</a:t>
            </a:r>
          </a:p>
          <a:p>
            <a:pPr algn="ctr"/>
            <a:r>
              <a:rPr lang="en-US" sz="2400" b="1" dirty="0">
                <a:solidFill>
                  <a:srgbClr val="800000"/>
                </a:solidFill>
              </a:rPr>
              <a:t>Head BSV Hub MENA &amp; South Asia</a:t>
            </a:r>
          </a:p>
        </p:txBody>
      </p:sp>
      <p:sp>
        <p:nvSpPr>
          <p:cNvPr id="21" name="Rectangle 20">
            <a:extLst>
              <a:ext uri="{FF2B5EF4-FFF2-40B4-BE49-F238E27FC236}">
                <a16:creationId xmlns:a16="http://schemas.microsoft.com/office/drawing/2014/main" id="{619A6856-2E6A-4D4A-9DBD-4B52FE978505}"/>
              </a:ext>
            </a:extLst>
          </p:cNvPr>
          <p:cNvSpPr/>
          <p:nvPr/>
        </p:nvSpPr>
        <p:spPr>
          <a:xfrm>
            <a:off x="4513159" y="4324691"/>
            <a:ext cx="7664956" cy="748988"/>
          </a:xfrm>
          <a:prstGeom prst="rect">
            <a:avLst/>
          </a:prstGeom>
        </p:spPr>
        <p:txBody>
          <a:bodyPr wrap="square">
            <a:spAutoFit/>
          </a:bodyPr>
          <a:lstStyle/>
          <a:p>
            <a:pPr algn="ctr"/>
            <a:r>
              <a:rPr lang="en-US" sz="4267" b="1" dirty="0">
                <a:solidFill>
                  <a:srgbClr val="360036"/>
                </a:solidFill>
                <a:effectLst>
                  <a:outerShdw blurRad="38100" dist="38100" dir="2700000" algn="tl">
                    <a:srgbClr val="000000">
                      <a:alpha val="43137"/>
                    </a:srgbClr>
                  </a:outerShdw>
                </a:effectLst>
              </a:rPr>
              <a:t>Muhammad Salman Anjum</a:t>
            </a:r>
          </a:p>
        </p:txBody>
      </p:sp>
      <p:pic>
        <p:nvPicPr>
          <p:cNvPr id="17" name="Google Shape;56;p13">
            <a:extLst>
              <a:ext uri="{FF2B5EF4-FFF2-40B4-BE49-F238E27FC236}">
                <a16:creationId xmlns:a16="http://schemas.microsoft.com/office/drawing/2014/main" id="{049BC42B-76C2-4964-937C-B91AB1F13CAF}"/>
              </a:ext>
            </a:extLst>
          </p:cNvPr>
          <p:cNvPicPr preferRelativeResize="0"/>
          <p:nvPr/>
        </p:nvPicPr>
        <p:blipFill>
          <a:blip r:embed="rId6">
            <a:alphaModFix/>
          </a:blip>
          <a:stretch>
            <a:fillRect/>
          </a:stretch>
        </p:blipFill>
        <p:spPr>
          <a:xfrm>
            <a:off x="5078027" y="333579"/>
            <a:ext cx="2673773" cy="737156"/>
          </a:xfrm>
          <a:prstGeom prst="rect">
            <a:avLst/>
          </a:prstGeom>
          <a:noFill/>
          <a:ln>
            <a:noFill/>
          </a:ln>
        </p:spPr>
      </p:pic>
      <p:pic>
        <p:nvPicPr>
          <p:cNvPr id="7" name="Picture 6">
            <a:extLst>
              <a:ext uri="{FF2B5EF4-FFF2-40B4-BE49-F238E27FC236}">
                <a16:creationId xmlns:a16="http://schemas.microsoft.com/office/drawing/2014/main" id="{234D1510-BA79-45AB-8A16-9D9DE9263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1355" y="416636"/>
            <a:ext cx="3713392" cy="563380"/>
          </a:xfrm>
          <a:prstGeom prst="rect">
            <a:avLst/>
          </a:prstGeom>
        </p:spPr>
      </p:pic>
    </p:spTree>
    <p:extLst>
      <p:ext uri="{BB962C8B-B14F-4D97-AF65-F5344CB8AC3E}">
        <p14:creationId xmlns:p14="http://schemas.microsoft.com/office/powerpoint/2010/main" val="183524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Islamic FinTech Market Size</a:t>
            </a:r>
          </a:p>
        </p:txBody>
      </p:sp>
      <p:sp>
        <p:nvSpPr>
          <p:cNvPr id="8" name="TextBox 7">
            <a:extLst>
              <a:ext uri="{FF2B5EF4-FFF2-40B4-BE49-F238E27FC236}">
                <a16:creationId xmlns:a16="http://schemas.microsoft.com/office/drawing/2014/main" id="{AF8D8E62-47C1-43EA-AB94-BAD52E2EA5AA}"/>
              </a:ext>
            </a:extLst>
          </p:cNvPr>
          <p:cNvSpPr txBox="1"/>
          <p:nvPr/>
        </p:nvSpPr>
        <p:spPr>
          <a:xfrm>
            <a:off x="4314824" y="3709296"/>
            <a:ext cx="6596495" cy="769441"/>
          </a:xfrm>
          <a:prstGeom prst="rect">
            <a:avLst/>
          </a:prstGeom>
          <a:noFill/>
        </p:spPr>
        <p:txBody>
          <a:bodyPr wrap="square">
            <a:spAutoFit/>
          </a:bodyPr>
          <a:lstStyle/>
          <a:p>
            <a:pPr algn="ctr"/>
            <a:r>
              <a:rPr lang="en-US" sz="4400" dirty="0">
                <a:solidFill>
                  <a:schemeClr val="accent5">
                    <a:lumMod val="75000"/>
                  </a:schemeClr>
                </a:solidFill>
              </a:rPr>
              <a:t>128$ Billion by 2025</a:t>
            </a:r>
          </a:p>
        </p:txBody>
      </p:sp>
      <p:pic>
        <p:nvPicPr>
          <p:cNvPr id="2050" name="Picture 2" descr="Free Icon | Statistics">
            <a:extLst>
              <a:ext uri="{FF2B5EF4-FFF2-40B4-BE49-F238E27FC236}">
                <a16:creationId xmlns:a16="http://schemas.microsoft.com/office/drawing/2014/main" id="{C38EDC48-1542-46D2-A90D-27B6218363E1}"/>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4055" y="2576945"/>
            <a:ext cx="3034145" cy="3034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73BDD20-6BDC-4282-8205-D7BF4F7A4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27DC5FE4-9B70-4871-A76A-AD41747759A0}"/>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08622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Islamic FinTech Categories</a:t>
            </a:r>
          </a:p>
        </p:txBody>
      </p:sp>
      <p:pic>
        <p:nvPicPr>
          <p:cNvPr id="8" name="Picture 7">
            <a:extLst>
              <a:ext uri="{FF2B5EF4-FFF2-40B4-BE49-F238E27FC236}">
                <a16:creationId xmlns:a16="http://schemas.microsoft.com/office/drawing/2014/main" id="{9AF7BE1E-A127-45BB-AA06-1500F9499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830F5FAF-36BF-4AAC-87B1-A3FF94F2D293}"/>
              </a:ext>
            </a:extLst>
          </p:cNvPr>
          <p:cNvPicPr>
            <a:picLocks noChangeAspect="1"/>
          </p:cNvPicPr>
          <p:nvPr/>
        </p:nvPicPr>
        <p:blipFill>
          <a:blip r:embed="rId4"/>
          <a:stretch>
            <a:fillRect/>
          </a:stretch>
        </p:blipFill>
        <p:spPr>
          <a:xfrm>
            <a:off x="2592684" y="1030288"/>
            <a:ext cx="7006632" cy="5827712"/>
          </a:xfrm>
          <a:prstGeom prst="rect">
            <a:avLst/>
          </a:prstGeom>
        </p:spPr>
      </p:pic>
      <p:pic>
        <p:nvPicPr>
          <p:cNvPr id="9" name="Google Shape;56;p13">
            <a:extLst>
              <a:ext uri="{FF2B5EF4-FFF2-40B4-BE49-F238E27FC236}">
                <a16:creationId xmlns:a16="http://schemas.microsoft.com/office/drawing/2014/main" id="{46E78DE5-D7B5-4E12-A76A-D504296224BC}"/>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0984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cheque icon"/>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266234" y="1878123"/>
            <a:ext cx="3516575" cy="3516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Innovation in Space of Islamic Banking &amp; Finance</a:t>
            </a:r>
          </a:p>
        </p:txBody>
      </p:sp>
      <p:sp>
        <p:nvSpPr>
          <p:cNvPr id="12" name="TextBox 11">
            <a:extLst>
              <a:ext uri="{FF2B5EF4-FFF2-40B4-BE49-F238E27FC236}">
                <a16:creationId xmlns:a16="http://schemas.microsoft.com/office/drawing/2014/main" id="{6663E97E-42B8-4FA1-A267-FC23DBFA14FB}"/>
              </a:ext>
            </a:extLst>
          </p:cNvPr>
          <p:cNvSpPr txBox="1"/>
          <p:nvPr/>
        </p:nvSpPr>
        <p:spPr>
          <a:xfrm>
            <a:off x="2278835" y="5700098"/>
            <a:ext cx="7491371" cy="738664"/>
          </a:xfrm>
          <a:prstGeom prst="rect">
            <a:avLst/>
          </a:prstGeom>
          <a:noFill/>
        </p:spPr>
        <p:txBody>
          <a:bodyPr wrap="square">
            <a:spAutoFit/>
          </a:bodyPr>
          <a:lstStyle/>
          <a:p>
            <a:pPr algn="ctr"/>
            <a:r>
              <a:rPr lang="en-US" sz="2400" b="1" dirty="0">
                <a:solidFill>
                  <a:schemeClr val="accent5">
                    <a:lumMod val="75000"/>
                  </a:schemeClr>
                </a:solidFill>
              </a:rPr>
              <a:t>Introduced by Muslims in 9th Century </a:t>
            </a:r>
          </a:p>
          <a:p>
            <a:pPr algn="ctr"/>
            <a:r>
              <a:rPr lang="en-US" dirty="0"/>
              <a:t>so merchants would not have to carry money on long and dangerous journeys</a:t>
            </a:r>
          </a:p>
        </p:txBody>
      </p:sp>
      <p:pic>
        <p:nvPicPr>
          <p:cNvPr id="8" name="Picture 7">
            <a:extLst>
              <a:ext uri="{FF2B5EF4-FFF2-40B4-BE49-F238E27FC236}">
                <a16:creationId xmlns:a16="http://schemas.microsoft.com/office/drawing/2014/main" id="{9AF7BE1E-A127-45BB-AA06-1500F9499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Google Shape;56;p13">
            <a:extLst>
              <a:ext uri="{FF2B5EF4-FFF2-40B4-BE49-F238E27FC236}">
                <a16:creationId xmlns:a16="http://schemas.microsoft.com/office/drawing/2014/main" id="{2EFE12AB-82DA-4CB5-991E-8A67664689A0}"/>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77786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Boosting Islamic FinTech with Blockchain</a:t>
            </a: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3</a:t>
            </a:r>
            <a:endParaRPr lang="en-US" dirty="0">
              <a:solidFill>
                <a:schemeClr val="bg2">
                  <a:lumMod val="75000"/>
                </a:schemeClr>
              </a:solidFill>
            </a:endParaRPr>
          </a:p>
        </p:txBody>
      </p:sp>
      <p:sp>
        <p:nvSpPr>
          <p:cNvPr id="8" name="Subtitle 2">
            <a:extLst>
              <a:ext uri="{FF2B5EF4-FFF2-40B4-BE49-F238E27FC236}">
                <a16:creationId xmlns:a16="http://schemas.microsoft.com/office/drawing/2014/main" id="{DDAC9493-1299-4507-BC12-C9F336EC6A25}"/>
              </a:ext>
            </a:extLst>
          </p:cNvPr>
          <p:cNvSpPr txBox="1">
            <a:spLocks/>
          </p:cNvSpPr>
          <p:nvPr/>
        </p:nvSpPr>
        <p:spPr>
          <a:xfrm>
            <a:off x="3614738" y="3836678"/>
            <a:ext cx="7053262" cy="1655762"/>
          </a:xfrm>
          <a:prstGeom prst="rect">
            <a:avLst/>
          </a:prstGeom>
          <a:solidFill>
            <a:srgbClr val="4800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200" dirty="0">
              <a:solidFill>
                <a:schemeClr val="bg1"/>
              </a:solidFill>
            </a:endParaRPr>
          </a:p>
          <a:p>
            <a:r>
              <a:rPr lang="en-US" sz="3600" dirty="0">
                <a:solidFill>
                  <a:schemeClr val="bg1"/>
                </a:solidFill>
              </a:rPr>
              <a:t>Implications of Blockchain in </a:t>
            </a:r>
          </a:p>
          <a:p>
            <a:r>
              <a:rPr lang="en-US" sz="3600" dirty="0">
                <a:solidFill>
                  <a:schemeClr val="bg1"/>
                </a:solidFill>
              </a:rPr>
              <a:t>Islamic FinTech</a:t>
            </a:r>
          </a:p>
        </p:txBody>
      </p:sp>
      <p:pic>
        <p:nvPicPr>
          <p:cNvPr id="11" name="Picture 10">
            <a:extLst>
              <a:ext uri="{FF2B5EF4-FFF2-40B4-BE49-F238E27FC236}">
                <a16:creationId xmlns:a16="http://schemas.microsoft.com/office/drawing/2014/main" id="{EA5B2D15-245B-4C8D-8CA4-934CA2085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9" name="Google Shape;56;p13">
            <a:extLst>
              <a:ext uri="{FF2B5EF4-FFF2-40B4-BE49-F238E27FC236}">
                <a16:creationId xmlns:a16="http://schemas.microsoft.com/office/drawing/2014/main" id="{6EE2AFDA-23EA-4D15-9B40-C59CE624695C}"/>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272264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FD7002-CA40-401E-A25E-691C60628B8F}"/>
              </a:ext>
            </a:extLst>
          </p:cNvPr>
          <p:cNvPicPr>
            <a:picLocks noChangeAspect="1"/>
          </p:cNvPicPr>
          <p:nvPr/>
        </p:nvPicPr>
        <p:blipFill>
          <a:blip r:embed="rId3">
            <a:duotone>
              <a:schemeClr val="accent3">
                <a:shade val="45000"/>
                <a:satMod val="135000"/>
              </a:schemeClr>
              <a:prstClr val="white"/>
            </a:duotone>
          </a:blip>
          <a:stretch>
            <a:fillRect/>
          </a:stretch>
        </p:blipFill>
        <p:spPr>
          <a:xfrm flipH="1">
            <a:off x="-1783" y="1030288"/>
            <a:ext cx="12193782" cy="5827712"/>
          </a:xfrm>
          <a:prstGeom prst="rect">
            <a:avLst/>
          </a:prstGeom>
        </p:spPr>
      </p:pic>
      <p:sp>
        <p:nvSpPr>
          <p:cNvPr id="9" name="Content Placeholder 13">
            <a:extLst>
              <a:ext uri="{FF2B5EF4-FFF2-40B4-BE49-F238E27FC236}">
                <a16:creationId xmlns:a16="http://schemas.microsoft.com/office/drawing/2014/main" id="{85646D18-26B6-46E6-A654-E4F3197E1C96}"/>
              </a:ext>
            </a:extLst>
          </p:cNvPr>
          <p:cNvSpPr txBox="1">
            <a:spLocks/>
          </p:cNvSpPr>
          <p:nvPr/>
        </p:nvSpPr>
        <p:spPr>
          <a:xfrm>
            <a:off x="2523233" y="6464833"/>
            <a:ext cx="714375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b="1" dirty="0">
                <a:solidFill>
                  <a:schemeClr val="bg1"/>
                </a:solidFill>
              </a:rPr>
              <a:t>Giant Platform of Trust</a:t>
            </a:r>
          </a:p>
        </p:txBody>
      </p:sp>
      <p:sp>
        <p:nvSpPr>
          <p:cNvPr id="8" name="Rectangle 7">
            <a:extLst>
              <a:ext uri="{FF2B5EF4-FFF2-40B4-BE49-F238E27FC236}">
                <a16:creationId xmlns:a16="http://schemas.microsoft.com/office/drawing/2014/main" id="{DA3BC872-4C9E-40BD-9ED7-8BDB438F65B7}"/>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Primary Value of Blockchain</a:t>
            </a:r>
          </a:p>
        </p:txBody>
      </p:sp>
      <p:pic>
        <p:nvPicPr>
          <p:cNvPr id="13" name="Picture 12">
            <a:extLst>
              <a:ext uri="{FF2B5EF4-FFF2-40B4-BE49-F238E27FC236}">
                <a16:creationId xmlns:a16="http://schemas.microsoft.com/office/drawing/2014/main" id="{CF0C140B-05A6-4A32-A31B-A2CACADF2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1" name="Google Shape;56;p13">
            <a:extLst>
              <a:ext uri="{FF2B5EF4-FFF2-40B4-BE49-F238E27FC236}">
                <a16:creationId xmlns:a16="http://schemas.microsoft.com/office/drawing/2014/main" id="{BB416EED-7786-480D-8E1F-75F2EF4012A9}"/>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1274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a perfect match"/>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1030288"/>
            <a:ext cx="12192000" cy="582771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txBox="1">
            <a:spLocks/>
          </p:cNvSpPr>
          <p:nvPr/>
        </p:nvSpPr>
        <p:spPr>
          <a:xfrm>
            <a:off x="2455963" y="5971348"/>
            <a:ext cx="714375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3200" dirty="0">
                <a:solidFill>
                  <a:schemeClr val="accent5">
                    <a:lumMod val="75000"/>
                  </a:schemeClr>
                </a:solidFill>
              </a:rPr>
              <a:t>A Perfect </a:t>
            </a:r>
            <a:r>
              <a:rPr lang="en-US" sz="3200" b="1" dirty="0">
                <a:solidFill>
                  <a:schemeClr val="accent5">
                    <a:lumMod val="75000"/>
                  </a:schemeClr>
                </a:solidFill>
              </a:rPr>
              <a:t>Match</a:t>
            </a:r>
          </a:p>
        </p:txBody>
      </p:sp>
      <p:sp>
        <p:nvSpPr>
          <p:cNvPr id="8" name="Rectangle 7">
            <a:extLst>
              <a:ext uri="{FF2B5EF4-FFF2-40B4-BE49-F238E27FC236}">
                <a16:creationId xmlns:a16="http://schemas.microsoft.com/office/drawing/2014/main" id="{24D8549D-DA12-4C16-8B47-D03008677A2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for Islamic FinTech</a:t>
            </a:r>
          </a:p>
        </p:txBody>
      </p:sp>
      <p:pic>
        <p:nvPicPr>
          <p:cNvPr id="9" name="Picture 8">
            <a:extLst>
              <a:ext uri="{FF2B5EF4-FFF2-40B4-BE49-F238E27FC236}">
                <a16:creationId xmlns:a16="http://schemas.microsoft.com/office/drawing/2014/main" id="{44E93AE7-8306-4D1A-97C8-79210F7CA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Google Shape;56;p13">
            <a:extLst>
              <a:ext uri="{FF2B5EF4-FFF2-40B4-BE49-F238E27FC236}">
                <a16:creationId xmlns:a16="http://schemas.microsoft.com/office/drawing/2014/main" id="{196E26F4-E8FA-483C-8A30-61DE9A8DE484}"/>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58204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Related image"/>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76104" y="148295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dinosaurs icon 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8193" y="805147"/>
            <a:ext cx="2281237" cy="22812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dinosaurs icon 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33199" y="2903419"/>
            <a:ext cx="1595437" cy="969080"/>
          </a:xfrm>
          <a:prstGeom prst="rect">
            <a:avLst/>
          </a:prstGeom>
          <a:noFill/>
          <a:extLst>
            <a:ext uri="{909E8E84-426E-40DD-AFC4-6F175D3DCCD1}">
              <a14:hiddenFill xmlns:a14="http://schemas.microsoft.com/office/drawing/2010/main">
                <a:solidFill>
                  <a:srgbClr val="FFFFFF"/>
                </a:solidFill>
              </a14:hiddenFill>
            </a:ext>
          </a:extLst>
        </p:spPr>
      </p:pic>
      <p:sp>
        <p:nvSpPr>
          <p:cNvPr id="12" name="Equal 11"/>
          <p:cNvSpPr/>
          <p:nvPr/>
        </p:nvSpPr>
        <p:spPr>
          <a:xfrm>
            <a:off x="4782306" y="2629184"/>
            <a:ext cx="1175982" cy="914400"/>
          </a:xfrm>
          <a:prstGeom prst="mathEqual">
            <a:avLst/>
          </a:prstGeom>
          <a:solidFill>
            <a:srgbClr val="48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 name="Straight Connector 2"/>
          <p:cNvCxnSpPr/>
          <p:nvPr/>
        </p:nvCxnSpPr>
        <p:spPr>
          <a:xfrm flipH="1">
            <a:off x="5200652" y="2542816"/>
            <a:ext cx="357188" cy="10284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Related image"/>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69754" y="1924159"/>
            <a:ext cx="1452818" cy="1389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20877" y="2160297"/>
            <a:ext cx="1452818" cy="13894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&amp; Financial Institutions: Love/Hate Story</a:t>
            </a:r>
          </a:p>
        </p:txBody>
      </p:sp>
      <p:grpSp>
        <p:nvGrpSpPr>
          <p:cNvPr id="4" name="Group 3">
            <a:extLst>
              <a:ext uri="{FF2B5EF4-FFF2-40B4-BE49-F238E27FC236}">
                <a16:creationId xmlns:a16="http://schemas.microsoft.com/office/drawing/2014/main" id="{41F8DF45-5CF5-4978-AF5D-F7D5ACB01962}"/>
              </a:ext>
            </a:extLst>
          </p:cNvPr>
          <p:cNvGrpSpPr/>
          <p:nvPr/>
        </p:nvGrpSpPr>
        <p:grpSpPr>
          <a:xfrm>
            <a:off x="2850358" y="4531810"/>
            <a:ext cx="5959072" cy="2707191"/>
            <a:chOff x="2850358" y="4150809"/>
            <a:chExt cx="5959072" cy="2707191"/>
          </a:xfrm>
        </p:grpSpPr>
        <p:pic>
          <p:nvPicPr>
            <p:cNvPr id="13" name="Picture 12"/>
            <p:cNvPicPr>
              <a:picLocks noChangeAspect="1"/>
            </p:cNvPicPr>
            <p:nvPr/>
          </p:nvPicPr>
          <p:blipFill>
            <a:blip r:embed="rId7">
              <a:duotone>
                <a:schemeClr val="accent3">
                  <a:shade val="45000"/>
                  <a:satMod val="135000"/>
                </a:schemeClr>
                <a:prstClr val="white"/>
              </a:duotone>
            </a:blip>
            <a:stretch>
              <a:fillRect/>
            </a:stretch>
          </p:blipFill>
          <p:spPr>
            <a:xfrm>
              <a:off x="2850358" y="4150809"/>
              <a:ext cx="5959072" cy="2707191"/>
            </a:xfrm>
            <a:prstGeom prst="rect">
              <a:avLst/>
            </a:prstGeom>
          </p:spPr>
        </p:pic>
        <p:sp>
          <p:nvSpPr>
            <p:cNvPr id="2" name="Rectangle 1">
              <a:extLst>
                <a:ext uri="{FF2B5EF4-FFF2-40B4-BE49-F238E27FC236}">
                  <a16:creationId xmlns:a16="http://schemas.microsoft.com/office/drawing/2014/main" id="{588E9C84-16B8-460A-8797-B398D180F37A}"/>
                </a:ext>
              </a:extLst>
            </p:cNvPr>
            <p:cNvSpPr/>
            <p:nvPr/>
          </p:nvSpPr>
          <p:spPr>
            <a:xfrm>
              <a:off x="2850358" y="6289964"/>
              <a:ext cx="5898787" cy="40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12" descr="Related image"/>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885099" y="2408571"/>
            <a:ext cx="2382509" cy="27112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03F8FDB-E3F9-4229-8C39-E259563909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6" name="Google Shape;56;p13">
            <a:extLst>
              <a:ext uri="{FF2B5EF4-FFF2-40B4-BE49-F238E27FC236}">
                <a16:creationId xmlns:a16="http://schemas.microsoft.com/office/drawing/2014/main" id="{5F5702F1-645E-4EA6-9108-00029FBEAC9B}"/>
              </a:ext>
            </a:extLst>
          </p:cNvPr>
          <p:cNvPicPr preferRelativeResize="0"/>
          <p:nvPr/>
        </p:nvPicPr>
        <p:blipFill>
          <a:blip r:embed="rId10">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2952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randombar(horizont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440040" y="2335516"/>
            <a:ext cx="3068216" cy="3031005"/>
          </a:xfrm>
          <a:prstGeom prst="ellipse">
            <a:avLst/>
          </a:prstGeom>
          <a:solidFill>
            <a:schemeClr val="tx1">
              <a:lumMod val="85000"/>
              <a:lumOff val="1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e 8"/>
          <p:cNvSpPr/>
          <p:nvPr/>
        </p:nvSpPr>
        <p:spPr>
          <a:xfrm>
            <a:off x="4043995" y="1939471"/>
            <a:ext cx="4018931" cy="3970189"/>
          </a:xfrm>
          <a:prstGeom prst="pie">
            <a:avLst>
              <a:gd name="adj1" fmla="val 12147609"/>
              <a:gd name="adj2" fmla="val 14284542"/>
            </a:avLst>
          </a:prstGeom>
          <a:solidFill>
            <a:schemeClr val="bg2">
              <a:lumMod val="2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4043995" y="1939471"/>
            <a:ext cx="4018931" cy="3970189"/>
          </a:xfrm>
          <a:prstGeom prst="pie">
            <a:avLst>
              <a:gd name="adj1" fmla="val 6199411"/>
              <a:gd name="adj2" fmla="val 10253042"/>
            </a:avLst>
          </a:prstGeom>
          <a:solidFill>
            <a:schemeClr val="tx1">
              <a:lumMod val="50000"/>
              <a:lumOff val="50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Pie 10"/>
          <p:cNvSpPr/>
          <p:nvPr/>
        </p:nvSpPr>
        <p:spPr>
          <a:xfrm>
            <a:off x="3790919" y="1705447"/>
            <a:ext cx="4580717" cy="4525162"/>
          </a:xfrm>
          <a:prstGeom prst="pie">
            <a:avLst>
              <a:gd name="adj1" fmla="val 20379763"/>
              <a:gd name="adj2" fmla="val 2003783"/>
            </a:avLst>
          </a:prstGeom>
          <a:solidFill>
            <a:schemeClr val="bg2">
              <a:lumMod val="2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Pie 11"/>
          <p:cNvSpPr/>
          <p:nvPr/>
        </p:nvSpPr>
        <p:spPr>
          <a:xfrm>
            <a:off x="4043995" y="1939471"/>
            <a:ext cx="4018931" cy="3970189"/>
          </a:xfrm>
          <a:prstGeom prst="pie">
            <a:avLst>
              <a:gd name="adj1" fmla="val 18316965"/>
              <a:gd name="adj2" fmla="val 21079154"/>
            </a:avLst>
          </a:prstGeom>
          <a:solidFill>
            <a:schemeClr val="bg2">
              <a:lumMod val="7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Pie 12"/>
          <p:cNvSpPr/>
          <p:nvPr/>
        </p:nvSpPr>
        <p:spPr>
          <a:xfrm>
            <a:off x="3718912" y="1633438"/>
            <a:ext cx="4753574" cy="4695923"/>
          </a:xfrm>
          <a:prstGeom prst="pie">
            <a:avLst>
              <a:gd name="adj1" fmla="val 9630247"/>
              <a:gd name="adj2" fmla="val 11520264"/>
            </a:avLst>
          </a:prstGeom>
          <a:solidFill>
            <a:schemeClr val="bg1">
              <a:lumMod val="8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Pie 13"/>
          <p:cNvSpPr/>
          <p:nvPr/>
        </p:nvSpPr>
        <p:spPr>
          <a:xfrm>
            <a:off x="4243510" y="2138986"/>
            <a:ext cx="3539992" cy="3497059"/>
          </a:xfrm>
          <a:prstGeom prst="pie">
            <a:avLst>
              <a:gd name="adj1" fmla="val 1652294"/>
              <a:gd name="adj2" fmla="val 4142044"/>
            </a:avLst>
          </a:prstGeom>
          <a:solidFill>
            <a:schemeClr val="bg2">
              <a:lumMod val="10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4220051" y="2115529"/>
            <a:ext cx="3288205" cy="3274315"/>
            <a:chOff x="3185119" y="1363965"/>
            <a:chExt cx="2565021" cy="2556284"/>
          </a:xfrm>
        </p:grpSpPr>
        <p:grpSp>
          <p:nvGrpSpPr>
            <p:cNvPr id="16" name="Group 15"/>
            <p:cNvGrpSpPr/>
            <p:nvPr/>
          </p:nvGrpSpPr>
          <p:grpSpPr>
            <a:xfrm>
              <a:off x="3356725" y="1546865"/>
              <a:ext cx="2393415" cy="2366330"/>
              <a:chOff x="3356725" y="1546865"/>
              <a:chExt cx="2393415" cy="2366330"/>
            </a:xfrm>
          </p:grpSpPr>
          <p:cxnSp>
            <p:nvCxnSpPr>
              <p:cNvPr id="23" name="Straight Connector 22"/>
              <p:cNvCxnSpPr>
                <a:stCxn id="8" idx="0"/>
                <a:endCxn id="8" idx="4"/>
              </p:cNvCxnSpPr>
              <p:nvPr/>
            </p:nvCxnSpPr>
            <p:spPr>
              <a:xfrm>
                <a:off x="4553433" y="1546865"/>
                <a:ext cx="0" cy="236633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6"/>
                <a:endCxn id="8" idx="2"/>
              </p:cNvCxnSpPr>
              <p:nvPr/>
            </p:nvCxnSpPr>
            <p:spPr>
              <a:xfrm flipH="1">
                <a:off x="3356725" y="2730030"/>
                <a:ext cx="239341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1800000">
              <a:off x="3185435" y="1652652"/>
              <a:ext cx="2556284" cy="1977817"/>
              <a:chOff x="3302242" y="1768767"/>
              <a:chExt cx="2556284" cy="1977817"/>
            </a:xfrm>
          </p:grpSpPr>
          <p:cxnSp>
            <p:nvCxnSpPr>
              <p:cNvPr id="21" name="Straight Connector 20"/>
              <p:cNvCxnSpPr/>
              <p:nvPr/>
            </p:nvCxnSpPr>
            <p:spPr>
              <a:xfrm rot="19800000" flipH="1">
                <a:off x="4005396" y="1768767"/>
                <a:ext cx="1175576" cy="1977817"/>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rot="3600000">
              <a:off x="3185119" y="1363965"/>
              <a:ext cx="2556284" cy="2556284"/>
              <a:chOff x="3302242" y="1480164"/>
              <a:chExt cx="2556284" cy="2556284"/>
            </a:xfrm>
          </p:grpSpPr>
          <p:cxnSp>
            <p:nvCxnSpPr>
              <p:cNvPr id="19" name="Straight Connector 18"/>
              <p:cNvCxnSpPr/>
              <p:nvPr/>
            </p:nvCxnSpPr>
            <p:spPr>
              <a:xfrm>
                <a:off x="4580384" y="1480164"/>
                <a:ext cx="0" cy="2556284"/>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Oval 24"/>
          <p:cNvSpPr/>
          <p:nvPr/>
        </p:nvSpPr>
        <p:spPr>
          <a:xfrm>
            <a:off x="5151077" y="3048293"/>
            <a:ext cx="1637708" cy="161784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Blockchain</a:t>
            </a:r>
          </a:p>
          <a:p>
            <a:pPr algn="ctr"/>
            <a:r>
              <a:rPr lang="en-US" sz="1600" b="1" dirty="0">
                <a:solidFill>
                  <a:schemeClr val="bg1"/>
                </a:solidFill>
              </a:rPr>
              <a:t>Benefits for Islamic FinTech</a:t>
            </a:r>
          </a:p>
        </p:txBody>
      </p:sp>
      <p:sp>
        <p:nvSpPr>
          <p:cNvPr id="26" name="Rectangle 25"/>
          <p:cNvSpPr/>
          <p:nvPr/>
        </p:nvSpPr>
        <p:spPr>
          <a:xfrm>
            <a:off x="7917741" y="2248567"/>
            <a:ext cx="4134559" cy="219163"/>
          </a:xfrm>
          <a:prstGeom prst="rect">
            <a:avLst/>
          </a:prstGeom>
        </p:spPr>
        <p:txBody>
          <a:bodyPr wrap="square" lIns="0" tIns="0" rIns="0" bIns="0">
            <a:spAutoFit/>
          </a:bodyPr>
          <a:lstStyle/>
          <a:p>
            <a:pPr>
              <a:lnSpc>
                <a:spcPct val="89000"/>
              </a:lnSpc>
            </a:pPr>
            <a:r>
              <a:rPr lang="fr-FR" sz="1600" b="1" dirty="0">
                <a:solidFill>
                  <a:schemeClr val="tx2"/>
                </a:solidFill>
              </a:rPr>
              <a:t>Next Generation Automation </a:t>
            </a:r>
            <a:endParaRPr lang="en-US" sz="1100" b="1" dirty="0">
              <a:solidFill>
                <a:schemeClr val="tx2"/>
              </a:solidFill>
            </a:endParaRPr>
          </a:p>
        </p:txBody>
      </p:sp>
      <p:sp>
        <p:nvSpPr>
          <p:cNvPr id="27" name="Freeform 26"/>
          <p:cNvSpPr/>
          <p:nvPr/>
        </p:nvSpPr>
        <p:spPr>
          <a:xfrm>
            <a:off x="7143837" y="2353768"/>
            <a:ext cx="671116" cy="181223"/>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7703960" y="5356677"/>
            <a:ext cx="2279105" cy="219163"/>
          </a:xfrm>
          <a:prstGeom prst="rect">
            <a:avLst/>
          </a:prstGeom>
        </p:spPr>
        <p:txBody>
          <a:bodyPr wrap="square" lIns="0" tIns="0" rIns="0" bIns="0">
            <a:spAutoFit/>
          </a:bodyPr>
          <a:lstStyle/>
          <a:p>
            <a:pPr>
              <a:lnSpc>
                <a:spcPct val="89000"/>
              </a:lnSpc>
            </a:pPr>
            <a:r>
              <a:rPr lang="fr-FR" sz="1600" b="1" dirty="0">
                <a:solidFill>
                  <a:schemeClr val="tx2"/>
                </a:solidFill>
              </a:rPr>
              <a:t>New Payments Systems</a:t>
            </a:r>
            <a:endParaRPr lang="en-US" sz="1600" b="1" dirty="0">
              <a:solidFill>
                <a:schemeClr val="tx2"/>
              </a:solidFill>
            </a:endParaRPr>
          </a:p>
        </p:txBody>
      </p:sp>
      <p:sp>
        <p:nvSpPr>
          <p:cNvPr id="29" name="Rectangle 28"/>
          <p:cNvSpPr/>
          <p:nvPr/>
        </p:nvSpPr>
        <p:spPr>
          <a:xfrm>
            <a:off x="8865068" y="3401170"/>
            <a:ext cx="1957172" cy="438325"/>
          </a:xfrm>
          <a:prstGeom prst="rect">
            <a:avLst/>
          </a:prstGeom>
        </p:spPr>
        <p:txBody>
          <a:bodyPr wrap="square" lIns="0" tIns="0" rIns="0" bIns="0">
            <a:spAutoFit/>
          </a:bodyPr>
          <a:lstStyle/>
          <a:p>
            <a:pPr>
              <a:lnSpc>
                <a:spcPct val="89000"/>
              </a:lnSpc>
            </a:pPr>
            <a:r>
              <a:rPr lang="fr-FR" sz="1600" b="1" dirty="0">
                <a:solidFill>
                  <a:schemeClr val="tx2"/>
                </a:solidFill>
              </a:rPr>
              <a:t>Authentic Data Driven</a:t>
            </a:r>
          </a:p>
          <a:p>
            <a:pPr>
              <a:lnSpc>
                <a:spcPct val="89000"/>
              </a:lnSpc>
            </a:pPr>
            <a:r>
              <a:rPr lang="fr-FR" sz="1600" b="1" dirty="0">
                <a:solidFill>
                  <a:schemeClr val="tx2"/>
                </a:solidFill>
              </a:rPr>
              <a:t>Decision Making </a:t>
            </a:r>
            <a:endParaRPr lang="en-US" sz="1600" b="1" dirty="0">
              <a:solidFill>
                <a:schemeClr val="tx2"/>
              </a:solidFill>
            </a:endParaRPr>
          </a:p>
        </p:txBody>
      </p:sp>
      <p:sp>
        <p:nvSpPr>
          <p:cNvPr id="30" name="Freeform 29"/>
          <p:cNvSpPr/>
          <p:nvPr/>
        </p:nvSpPr>
        <p:spPr>
          <a:xfrm flipV="1">
            <a:off x="6722651" y="5132224"/>
            <a:ext cx="876160" cy="308006"/>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8275641" y="3576526"/>
            <a:ext cx="532279" cy="0"/>
          </a:xfrm>
          <a:prstGeom prst="lin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cxnSp>
      <p:sp>
        <p:nvSpPr>
          <p:cNvPr id="32" name="Rectangle 31"/>
          <p:cNvSpPr/>
          <p:nvPr/>
        </p:nvSpPr>
        <p:spPr>
          <a:xfrm>
            <a:off x="1982617" y="4958539"/>
            <a:ext cx="1957172" cy="219163"/>
          </a:xfrm>
          <a:prstGeom prst="rect">
            <a:avLst/>
          </a:prstGeom>
        </p:spPr>
        <p:txBody>
          <a:bodyPr wrap="square" lIns="0" tIns="0" rIns="0" bIns="0">
            <a:spAutoFit/>
          </a:bodyPr>
          <a:lstStyle/>
          <a:p>
            <a:pPr algn="r">
              <a:lnSpc>
                <a:spcPct val="89000"/>
              </a:lnSpc>
            </a:pPr>
            <a:r>
              <a:rPr lang="fr-FR" sz="1600" b="1" dirty="0">
                <a:solidFill>
                  <a:schemeClr val="tx2"/>
                </a:solidFill>
              </a:rPr>
              <a:t>New Product Lines</a:t>
            </a:r>
            <a:endParaRPr lang="en-US" sz="1100" b="1" dirty="0">
              <a:solidFill>
                <a:schemeClr val="tx2"/>
              </a:solidFill>
            </a:endParaRPr>
          </a:p>
        </p:txBody>
      </p:sp>
      <p:sp>
        <p:nvSpPr>
          <p:cNvPr id="33" name="Rectangle 32"/>
          <p:cNvSpPr/>
          <p:nvPr/>
        </p:nvSpPr>
        <p:spPr>
          <a:xfrm>
            <a:off x="1410298" y="3391604"/>
            <a:ext cx="1957172" cy="219163"/>
          </a:xfrm>
          <a:prstGeom prst="rect">
            <a:avLst/>
          </a:prstGeom>
        </p:spPr>
        <p:txBody>
          <a:bodyPr wrap="square" lIns="0" tIns="0" rIns="0" bIns="0">
            <a:spAutoFit/>
          </a:bodyPr>
          <a:lstStyle/>
          <a:p>
            <a:pPr algn="r">
              <a:lnSpc>
                <a:spcPct val="89000"/>
              </a:lnSpc>
            </a:pPr>
            <a:r>
              <a:rPr lang="fr-FR" sz="1600" b="1" dirty="0">
                <a:solidFill>
                  <a:schemeClr val="tx2"/>
                </a:solidFill>
              </a:rPr>
              <a:t>Regulatory Compliance</a:t>
            </a:r>
          </a:p>
        </p:txBody>
      </p:sp>
      <p:sp>
        <p:nvSpPr>
          <p:cNvPr id="34" name="Rectangle 33"/>
          <p:cNvSpPr/>
          <p:nvPr/>
        </p:nvSpPr>
        <p:spPr>
          <a:xfrm>
            <a:off x="2127859" y="2196138"/>
            <a:ext cx="1957172" cy="219163"/>
          </a:xfrm>
          <a:prstGeom prst="rect">
            <a:avLst/>
          </a:prstGeom>
        </p:spPr>
        <p:txBody>
          <a:bodyPr wrap="square" lIns="0" tIns="0" rIns="0" bIns="0">
            <a:spAutoFit/>
          </a:bodyPr>
          <a:lstStyle/>
          <a:p>
            <a:pPr algn="r">
              <a:lnSpc>
                <a:spcPct val="89000"/>
              </a:lnSpc>
            </a:pPr>
            <a:r>
              <a:rPr lang="fr-FR" sz="1600" b="1" dirty="0">
                <a:solidFill>
                  <a:schemeClr val="tx2"/>
                </a:solidFill>
              </a:rPr>
              <a:t>Fraud Prevention</a:t>
            </a:r>
            <a:endParaRPr lang="en-US" sz="1100" b="1" dirty="0">
              <a:solidFill>
                <a:schemeClr val="tx2"/>
              </a:solidFill>
            </a:endParaRPr>
          </a:p>
        </p:txBody>
      </p:sp>
      <p:sp>
        <p:nvSpPr>
          <p:cNvPr id="35" name="Freeform 34"/>
          <p:cNvSpPr/>
          <p:nvPr/>
        </p:nvSpPr>
        <p:spPr>
          <a:xfrm flipH="1">
            <a:off x="4175441" y="2324102"/>
            <a:ext cx="510652" cy="169408"/>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flipH="1" flipV="1">
            <a:off x="4075600" y="4746892"/>
            <a:ext cx="503117" cy="323949"/>
          </a:xfrm>
          <a:custGeom>
            <a:avLst/>
            <a:gdLst>
              <a:gd name="connsiteX0" fmla="*/ 0 w 425450"/>
              <a:gd name="connsiteY0" fmla="*/ 142875 h 142875"/>
              <a:gd name="connsiteX1" fmla="*/ 168275 w 425450"/>
              <a:gd name="connsiteY1" fmla="*/ 0 h 142875"/>
              <a:gd name="connsiteX2" fmla="*/ 425450 w 425450"/>
              <a:gd name="connsiteY2" fmla="*/ 0 h 142875"/>
              <a:gd name="connsiteX0" fmla="*/ 0 w 241564"/>
              <a:gd name="connsiteY0" fmla="*/ 142875 h 142875"/>
              <a:gd name="connsiteX1" fmla="*/ 168275 w 241564"/>
              <a:gd name="connsiteY1" fmla="*/ 0 h 142875"/>
              <a:gd name="connsiteX2" fmla="*/ 241564 w 241564"/>
              <a:gd name="connsiteY2" fmla="*/ 1245 h 142875"/>
            </a:gdLst>
            <a:ahLst/>
            <a:cxnLst>
              <a:cxn ang="0">
                <a:pos x="connsiteX0" y="connsiteY0"/>
              </a:cxn>
              <a:cxn ang="0">
                <a:pos x="connsiteX1" y="connsiteY1"/>
              </a:cxn>
              <a:cxn ang="0">
                <a:pos x="connsiteX2" y="connsiteY2"/>
              </a:cxn>
            </a:cxnLst>
            <a:rect l="l" t="t" r="r" b="b"/>
            <a:pathLst>
              <a:path w="241564" h="142875">
                <a:moveTo>
                  <a:pt x="0" y="142875"/>
                </a:moveTo>
                <a:lnTo>
                  <a:pt x="168275" y="0"/>
                </a:lnTo>
                <a:lnTo>
                  <a:pt x="241564" y="1245"/>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3549335" y="3613213"/>
            <a:ext cx="216944" cy="0"/>
          </a:xfrm>
          <a:prstGeom prst="lin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cxnSp>
      <p:sp>
        <p:nvSpPr>
          <p:cNvPr id="41" name="Rectangle 40">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Benefits for Islamic Banking &amp; Finance</a:t>
            </a:r>
          </a:p>
        </p:txBody>
      </p:sp>
      <p:pic>
        <p:nvPicPr>
          <p:cNvPr id="39" name="Picture 38">
            <a:extLst>
              <a:ext uri="{FF2B5EF4-FFF2-40B4-BE49-F238E27FC236}">
                <a16:creationId xmlns:a16="http://schemas.microsoft.com/office/drawing/2014/main" id="{A6B264A3-57C3-4BD4-B9EA-0C17149FE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Google Shape;56;p13">
            <a:extLst>
              <a:ext uri="{FF2B5EF4-FFF2-40B4-BE49-F238E27FC236}">
                <a16:creationId xmlns:a16="http://schemas.microsoft.com/office/drawing/2014/main" id="{F489DC9A-0C25-4D14-ADE9-AFEB3541120F}"/>
              </a:ext>
            </a:extLst>
          </p:cNvPr>
          <p:cNvPicPr preferRelativeResize="0"/>
          <p:nvPr/>
        </p:nvPicPr>
        <p:blipFill>
          <a:blip r:embed="rId3">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4967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 fill="hold"/>
                                        <p:tgtEl>
                                          <p:spTgt spid="12"/>
                                        </p:tgtEl>
                                        <p:attrNameLst>
                                          <p:attrName>ppt_w</p:attrName>
                                        </p:attrNameLst>
                                      </p:cBhvr>
                                      <p:tavLst>
                                        <p:tav tm="0">
                                          <p:val>
                                            <p:fltVal val="0"/>
                                          </p:val>
                                        </p:tav>
                                        <p:tav tm="100000">
                                          <p:val>
                                            <p:strVal val="#ppt_w"/>
                                          </p:val>
                                        </p:tav>
                                      </p:tavLst>
                                    </p:anim>
                                    <p:anim calcmode="lin" valueType="num">
                                      <p:cBhvr>
                                        <p:cTn id="8" dur="300" fill="hold"/>
                                        <p:tgtEl>
                                          <p:spTgt spid="12"/>
                                        </p:tgtEl>
                                        <p:attrNameLst>
                                          <p:attrName>ppt_h</p:attrName>
                                        </p:attrNameLst>
                                      </p:cBhvr>
                                      <p:tavLst>
                                        <p:tav tm="0">
                                          <p:val>
                                            <p:fltVal val="0"/>
                                          </p:val>
                                        </p:tav>
                                        <p:tav tm="100000">
                                          <p:val>
                                            <p:strVal val="#ppt_h"/>
                                          </p:val>
                                        </p:tav>
                                      </p:tavLst>
                                    </p:anim>
                                    <p:animEffect transition="in" filter="fade">
                                      <p:cBhvr>
                                        <p:cTn id="9" dur="300"/>
                                        <p:tgtEl>
                                          <p:spTgt spid="12"/>
                                        </p:tgtEl>
                                      </p:cBhvr>
                                    </p:animEffect>
                                    <p:anim calcmode="lin" valueType="num">
                                      <p:cBhvr>
                                        <p:cTn id="10" dur="300" fill="hold"/>
                                        <p:tgtEl>
                                          <p:spTgt spid="12"/>
                                        </p:tgtEl>
                                        <p:attrNameLst>
                                          <p:attrName>ppt_x</p:attrName>
                                        </p:attrNameLst>
                                      </p:cBhvr>
                                      <p:tavLst>
                                        <p:tav tm="0">
                                          <p:val>
                                            <p:fltVal val="0.5"/>
                                          </p:val>
                                        </p:tav>
                                        <p:tav tm="100000">
                                          <p:val>
                                            <p:strVal val="#ppt_x"/>
                                          </p:val>
                                        </p:tav>
                                      </p:tavLst>
                                    </p:anim>
                                    <p:anim calcmode="lin" valueType="num">
                                      <p:cBhvr>
                                        <p:cTn id="11" dur="300" fill="hold"/>
                                        <p:tgtEl>
                                          <p:spTgt spid="12"/>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300"/>
                                        <p:tgtEl>
                                          <p:spTgt spid="26"/>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300"/>
                                        <p:tgtEl>
                                          <p:spTgt spid="27"/>
                                        </p:tgtEl>
                                      </p:cBhvr>
                                    </p:animEffect>
                                  </p:childTnLst>
                                </p:cTn>
                              </p:par>
                              <p:par>
                                <p:cTn id="18" presetID="53" presetClass="entr" presetSubtype="528" fill="hold" grpId="0" nodeType="withEffect">
                                  <p:stCondLst>
                                    <p:cond delay="2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300" fill="hold"/>
                                        <p:tgtEl>
                                          <p:spTgt spid="11"/>
                                        </p:tgtEl>
                                        <p:attrNameLst>
                                          <p:attrName>ppt_w</p:attrName>
                                        </p:attrNameLst>
                                      </p:cBhvr>
                                      <p:tavLst>
                                        <p:tav tm="0">
                                          <p:val>
                                            <p:fltVal val="0"/>
                                          </p:val>
                                        </p:tav>
                                        <p:tav tm="100000">
                                          <p:val>
                                            <p:strVal val="#ppt_w"/>
                                          </p:val>
                                        </p:tav>
                                      </p:tavLst>
                                    </p:anim>
                                    <p:anim calcmode="lin" valueType="num">
                                      <p:cBhvr>
                                        <p:cTn id="21" dur="300" fill="hold"/>
                                        <p:tgtEl>
                                          <p:spTgt spid="11"/>
                                        </p:tgtEl>
                                        <p:attrNameLst>
                                          <p:attrName>ppt_h</p:attrName>
                                        </p:attrNameLst>
                                      </p:cBhvr>
                                      <p:tavLst>
                                        <p:tav tm="0">
                                          <p:val>
                                            <p:fltVal val="0"/>
                                          </p:val>
                                        </p:tav>
                                        <p:tav tm="100000">
                                          <p:val>
                                            <p:strVal val="#ppt_h"/>
                                          </p:val>
                                        </p:tav>
                                      </p:tavLst>
                                    </p:anim>
                                    <p:animEffect transition="in" filter="fade">
                                      <p:cBhvr>
                                        <p:cTn id="22" dur="300"/>
                                        <p:tgtEl>
                                          <p:spTgt spid="11"/>
                                        </p:tgtEl>
                                      </p:cBhvr>
                                    </p:animEffect>
                                    <p:anim calcmode="lin" valueType="num">
                                      <p:cBhvr>
                                        <p:cTn id="23" dur="300" fill="hold"/>
                                        <p:tgtEl>
                                          <p:spTgt spid="11"/>
                                        </p:tgtEl>
                                        <p:attrNameLst>
                                          <p:attrName>ppt_x</p:attrName>
                                        </p:attrNameLst>
                                      </p:cBhvr>
                                      <p:tavLst>
                                        <p:tav tm="0">
                                          <p:val>
                                            <p:fltVal val="0.5"/>
                                          </p:val>
                                        </p:tav>
                                        <p:tav tm="100000">
                                          <p:val>
                                            <p:strVal val="#ppt_x"/>
                                          </p:val>
                                        </p:tav>
                                      </p:tavLst>
                                    </p:anim>
                                    <p:anim calcmode="lin" valueType="num">
                                      <p:cBhvr>
                                        <p:cTn id="24" dur="300" fill="hold"/>
                                        <p:tgtEl>
                                          <p:spTgt spid="11"/>
                                        </p:tgtEl>
                                        <p:attrNameLst>
                                          <p:attrName>ppt_y</p:attrName>
                                        </p:attrNameLst>
                                      </p:cBhvr>
                                      <p:tavLst>
                                        <p:tav tm="0">
                                          <p:val>
                                            <p:fltVal val="0.5"/>
                                          </p:val>
                                        </p:tav>
                                        <p:tav tm="100000">
                                          <p:val>
                                            <p:strVal val="#ppt_y"/>
                                          </p:val>
                                        </p:tav>
                                      </p:tavLst>
                                    </p:anim>
                                  </p:childTnLst>
                                </p:cTn>
                              </p:par>
                              <p:par>
                                <p:cTn id="25" presetID="10" presetClass="entr" presetSubtype="0" fill="hold" grpId="0" nodeType="withEffect">
                                  <p:stCondLst>
                                    <p:cond delay="6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300"/>
                                        <p:tgtEl>
                                          <p:spTgt spid="29"/>
                                        </p:tgtEl>
                                      </p:cBhvr>
                                    </p:animEffect>
                                  </p:childTnLst>
                                </p:cTn>
                              </p:par>
                              <p:par>
                                <p:cTn id="28" presetID="10" presetClass="entr" presetSubtype="0" fill="hold" nodeType="withEffect">
                                  <p:stCondLst>
                                    <p:cond delay="6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300"/>
                                        <p:tgtEl>
                                          <p:spTgt spid="31"/>
                                        </p:tgtEl>
                                      </p:cBhvr>
                                    </p:animEffect>
                                  </p:childTnLst>
                                </p:cTn>
                              </p:par>
                              <p:par>
                                <p:cTn id="31" presetID="53" presetClass="entr" presetSubtype="528" fill="hold" grpId="0" nodeType="withEffect">
                                  <p:stCondLst>
                                    <p:cond delay="6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300" fill="hold"/>
                                        <p:tgtEl>
                                          <p:spTgt spid="14"/>
                                        </p:tgtEl>
                                        <p:attrNameLst>
                                          <p:attrName>ppt_w</p:attrName>
                                        </p:attrNameLst>
                                      </p:cBhvr>
                                      <p:tavLst>
                                        <p:tav tm="0">
                                          <p:val>
                                            <p:fltVal val="0"/>
                                          </p:val>
                                        </p:tav>
                                        <p:tav tm="100000">
                                          <p:val>
                                            <p:strVal val="#ppt_w"/>
                                          </p:val>
                                        </p:tav>
                                      </p:tavLst>
                                    </p:anim>
                                    <p:anim calcmode="lin" valueType="num">
                                      <p:cBhvr>
                                        <p:cTn id="34" dur="300" fill="hold"/>
                                        <p:tgtEl>
                                          <p:spTgt spid="14"/>
                                        </p:tgtEl>
                                        <p:attrNameLst>
                                          <p:attrName>ppt_h</p:attrName>
                                        </p:attrNameLst>
                                      </p:cBhvr>
                                      <p:tavLst>
                                        <p:tav tm="0">
                                          <p:val>
                                            <p:fltVal val="0"/>
                                          </p:val>
                                        </p:tav>
                                        <p:tav tm="100000">
                                          <p:val>
                                            <p:strVal val="#ppt_h"/>
                                          </p:val>
                                        </p:tav>
                                      </p:tavLst>
                                    </p:anim>
                                    <p:animEffect transition="in" filter="fade">
                                      <p:cBhvr>
                                        <p:cTn id="35" dur="300"/>
                                        <p:tgtEl>
                                          <p:spTgt spid="14"/>
                                        </p:tgtEl>
                                      </p:cBhvr>
                                    </p:animEffect>
                                    <p:anim calcmode="lin" valueType="num">
                                      <p:cBhvr>
                                        <p:cTn id="36" dur="300" fill="hold"/>
                                        <p:tgtEl>
                                          <p:spTgt spid="14"/>
                                        </p:tgtEl>
                                        <p:attrNameLst>
                                          <p:attrName>ppt_x</p:attrName>
                                        </p:attrNameLst>
                                      </p:cBhvr>
                                      <p:tavLst>
                                        <p:tav tm="0">
                                          <p:val>
                                            <p:fltVal val="0.5"/>
                                          </p:val>
                                        </p:tav>
                                        <p:tav tm="100000">
                                          <p:val>
                                            <p:strVal val="#ppt_x"/>
                                          </p:val>
                                        </p:tav>
                                      </p:tavLst>
                                    </p:anim>
                                    <p:anim calcmode="lin" valueType="num">
                                      <p:cBhvr>
                                        <p:cTn id="37" dur="300" fill="hold"/>
                                        <p:tgtEl>
                                          <p:spTgt spid="14"/>
                                        </p:tgtEl>
                                        <p:attrNameLst>
                                          <p:attrName>ppt_y</p:attrName>
                                        </p:attrNameLst>
                                      </p:cBhvr>
                                      <p:tavLst>
                                        <p:tav tm="0">
                                          <p:val>
                                            <p:fltVal val="0.5"/>
                                          </p:val>
                                        </p:tav>
                                        <p:tav tm="100000">
                                          <p:val>
                                            <p:strVal val="#ppt_y"/>
                                          </p:val>
                                        </p:tav>
                                      </p:tavLst>
                                    </p:anim>
                                  </p:childTnLst>
                                </p:cTn>
                              </p:par>
                              <p:par>
                                <p:cTn id="38" presetID="10" presetClass="entr" presetSubtype="0" fill="hold" grpId="0" nodeType="withEffect">
                                  <p:stCondLst>
                                    <p:cond delay="9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300"/>
                                        <p:tgtEl>
                                          <p:spTgt spid="28"/>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300"/>
                                        <p:tgtEl>
                                          <p:spTgt spid="30"/>
                                        </p:tgtEl>
                                      </p:cBhvr>
                                    </p:animEffect>
                                  </p:childTnLst>
                                </p:cTn>
                              </p:par>
                              <p:par>
                                <p:cTn id="44" presetID="53" presetClass="entr" presetSubtype="528" fill="hold" grpId="0" nodeType="withEffect">
                                  <p:stCondLst>
                                    <p:cond delay="9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300" fill="hold"/>
                                        <p:tgtEl>
                                          <p:spTgt spid="10"/>
                                        </p:tgtEl>
                                        <p:attrNameLst>
                                          <p:attrName>ppt_w</p:attrName>
                                        </p:attrNameLst>
                                      </p:cBhvr>
                                      <p:tavLst>
                                        <p:tav tm="0">
                                          <p:val>
                                            <p:fltVal val="0"/>
                                          </p:val>
                                        </p:tav>
                                        <p:tav tm="100000">
                                          <p:val>
                                            <p:strVal val="#ppt_w"/>
                                          </p:val>
                                        </p:tav>
                                      </p:tavLst>
                                    </p:anim>
                                    <p:anim calcmode="lin" valueType="num">
                                      <p:cBhvr>
                                        <p:cTn id="47" dur="300" fill="hold"/>
                                        <p:tgtEl>
                                          <p:spTgt spid="10"/>
                                        </p:tgtEl>
                                        <p:attrNameLst>
                                          <p:attrName>ppt_h</p:attrName>
                                        </p:attrNameLst>
                                      </p:cBhvr>
                                      <p:tavLst>
                                        <p:tav tm="0">
                                          <p:val>
                                            <p:fltVal val="0"/>
                                          </p:val>
                                        </p:tav>
                                        <p:tav tm="100000">
                                          <p:val>
                                            <p:strVal val="#ppt_h"/>
                                          </p:val>
                                        </p:tav>
                                      </p:tavLst>
                                    </p:anim>
                                    <p:animEffect transition="in" filter="fade">
                                      <p:cBhvr>
                                        <p:cTn id="48" dur="300"/>
                                        <p:tgtEl>
                                          <p:spTgt spid="10"/>
                                        </p:tgtEl>
                                      </p:cBhvr>
                                    </p:animEffect>
                                    <p:anim calcmode="lin" valueType="num">
                                      <p:cBhvr>
                                        <p:cTn id="49" dur="300" fill="hold"/>
                                        <p:tgtEl>
                                          <p:spTgt spid="10"/>
                                        </p:tgtEl>
                                        <p:attrNameLst>
                                          <p:attrName>ppt_x</p:attrName>
                                        </p:attrNameLst>
                                      </p:cBhvr>
                                      <p:tavLst>
                                        <p:tav tm="0">
                                          <p:val>
                                            <p:fltVal val="0.5"/>
                                          </p:val>
                                        </p:tav>
                                        <p:tav tm="100000">
                                          <p:val>
                                            <p:strVal val="#ppt_x"/>
                                          </p:val>
                                        </p:tav>
                                      </p:tavLst>
                                    </p:anim>
                                    <p:anim calcmode="lin" valueType="num">
                                      <p:cBhvr>
                                        <p:cTn id="50" dur="300" fill="hold"/>
                                        <p:tgtEl>
                                          <p:spTgt spid="10"/>
                                        </p:tgtEl>
                                        <p:attrNameLst>
                                          <p:attrName>ppt_y</p:attrName>
                                        </p:attrNameLst>
                                      </p:cBhvr>
                                      <p:tavLst>
                                        <p:tav tm="0">
                                          <p:val>
                                            <p:fltVal val="0.5"/>
                                          </p:val>
                                        </p:tav>
                                        <p:tav tm="100000">
                                          <p:val>
                                            <p:strVal val="#ppt_y"/>
                                          </p:val>
                                        </p:tav>
                                      </p:tavLst>
                                    </p:anim>
                                  </p:childTnLst>
                                </p:cTn>
                              </p:par>
                              <p:par>
                                <p:cTn id="51" presetID="10" presetClass="entr" presetSubtype="0" fill="hold" grpId="0" nodeType="withEffect">
                                  <p:stCondLst>
                                    <p:cond delay="12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300"/>
                                        <p:tgtEl>
                                          <p:spTgt spid="32"/>
                                        </p:tgtEl>
                                      </p:cBhvr>
                                    </p:animEffect>
                                  </p:childTnLst>
                                </p:cTn>
                              </p:par>
                              <p:par>
                                <p:cTn id="54" presetID="10" presetClass="entr" presetSubtype="0" fill="hold" grpId="0" nodeType="withEffect">
                                  <p:stCondLst>
                                    <p:cond delay="12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300"/>
                                        <p:tgtEl>
                                          <p:spTgt spid="36"/>
                                        </p:tgtEl>
                                      </p:cBhvr>
                                    </p:animEffect>
                                  </p:childTnLst>
                                </p:cTn>
                              </p:par>
                              <p:par>
                                <p:cTn id="57" presetID="53" presetClass="entr" presetSubtype="528" fill="hold" grpId="0" nodeType="withEffect">
                                  <p:stCondLst>
                                    <p:cond delay="12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300" fill="hold"/>
                                        <p:tgtEl>
                                          <p:spTgt spid="13"/>
                                        </p:tgtEl>
                                        <p:attrNameLst>
                                          <p:attrName>ppt_w</p:attrName>
                                        </p:attrNameLst>
                                      </p:cBhvr>
                                      <p:tavLst>
                                        <p:tav tm="0">
                                          <p:val>
                                            <p:fltVal val="0"/>
                                          </p:val>
                                        </p:tav>
                                        <p:tav tm="100000">
                                          <p:val>
                                            <p:strVal val="#ppt_w"/>
                                          </p:val>
                                        </p:tav>
                                      </p:tavLst>
                                    </p:anim>
                                    <p:anim calcmode="lin" valueType="num">
                                      <p:cBhvr>
                                        <p:cTn id="60" dur="300" fill="hold"/>
                                        <p:tgtEl>
                                          <p:spTgt spid="13"/>
                                        </p:tgtEl>
                                        <p:attrNameLst>
                                          <p:attrName>ppt_h</p:attrName>
                                        </p:attrNameLst>
                                      </p:cBhvr>
                                      <p:tavLst>
                                        <p:tav tm="0">
                                          <p:val>
                                            <p:fltVal val="0"/>
                                          </p:val>
                                        </p:tav>
                                        <p:tav tm="100000">
                                          <p:val>
                                            <p:strVal val="#ppt_h"/>
                                          </p:val>
                                        </p:tav>
                                      </p:tavLst>
                                    </p:anim>
                                    <p:animEffect transition="in" filter="fade">
                                      <p:cBhvr>
                                        <p:cTn id="61" dur="300"/>
                                        <p:tgtEl>
                                          <p:spTgt spid="13"/>
                                        </p:tgtEl>
                                      </p:cBhvr>
                                    </p:animEffect>
                                    <p:anim calcmode="lin" valueType="num">
                                      <p:cBhvr>
                                        <p:cTn id="62" dur="300" fill="hold"/>
                                        <p:tgtEl>
                                          <p:spTgt spid="13"/>
                                        </p:tgtEl>
                                        <p:attrNameLst>
                                          <p:attrName>ppt_x</p:attrName>
                                        </p:attrNameLst>
                                      </p:cBhvr>
                                      <p:tavLst>
                                        <p:tav tm="0">
                                          <p:val>
                                            <p:fltVal val="0.5"/>
                                          </p:val>
                                        </p:tav>
                                        <p:tav tm="100000">
                                          <p:val>
                                            <p:strVal val="#ppt_x"/>
                                          </p:val>
                                        </p:tav>
                                      </p:tavLst>
                                    </p:anim>
                                    <p:anim calcmode="lin" valueType="num">
                                      <p:cBhvr>
                                        <p:cTn id="63" dur="300" fill="hold"/>
                                        <p:tgtEl>
                                          <p:spTgt spid="13"/>
                                        </p:tgtEl>
                                        <p:attrNameLst>
                                          <p:attrName>ppt_y</p:attrName>
                                        </p:attrNameLst>
                                      </p:cBhvr>
                                      <p:tavLst>
                                        <p:tav tm="0">
                                          <p:val>
                                            <p:fltVal val="0.5"/>
                                          </p:val>
                                        </p:tav>
                                        <p:tav tm="100000">
                                          <p:val>
                                            <p:strVal val="#ppt_y"/>
                                          </p:val>
                                        </p:tav>
                                      </p:tavLst>
                                    </p:anim>
                                  </p:childTnLst>
                                </p:cTn>
                              </p:par>
                              <p:par>
                                <p:cTn id="64" presetID="10" presetClass="entr" presetSubtype="0" fill="hold" grpId="0" nodeType="withEffect">
                                  <p:stCondLst>
                                    <p:cond delay="15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300"/>
                                        <p:tgtEl>
                                          <p:spTgt spid="33"/>
                                        </p:tgtEl>
                                      </p:cBhvr>
                                    </p:animEffect>
                                  </p:childTnLst>
                                </p:cTn>
                              </p:par>
                              <p:par>
                                <p:cTn id="67" presetID="10" presetClass="entr" presetSubtype="0" fill="hold" nodeType="withEffect">
                                  <p:stCondLst>
                                    <p:cond delay="15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300"/>
                                        <p:tgtEl>
                                          <p:spTgt spid="37"/>
                                        </p:tgtEl>
                                      </p:cBhvr>
                                    </p:animEffect>
                                  </p:childTnLst>
                                </p:cTn>
                              </p:par>
                              <p:par>
                                <p:cTn id="70" presetID="53" presetClass="entr" presetSubtype="528" fill="hold" grpId="0" nodeType="withEffect">
                                  <p:stCondLst>
                                    <p:cond delay="1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300" fill="hold"/>
                                        <p:tgtEl>
                                          <p:spTgt spid="9"/>
                                        </p:tgtEl>
                                        <p:attrNameLst>
                                          <p:attrName>ppt_w</p:attrName>
                                        </p:attrNameLst>
                                      </p:cBhvr>
                                      <p:tavLst>
                                        <p:tav tm="0">
                                          <p:val>
                                            <p:fltVal val="0"/>
                                          </p:val>
                                        </p:tav>
                                        <p:tav tm="100000">
                                          <p:val>
                                            <p:strVal val="#ppt_w"/>
                                          </p:val>
                                        </p:tav>
                                      </p:tavLst>
                                    </p:anim>
                                    <p:anim calcmode="lin" valueType="num">
                                      <p:cBhvr>
                                        <p:cTn id="73" dur="300" fill="hold"/>
                                        <p:tgtEl>
                                          <p:spTgt spid="9"/>
                                        </p:tgtEl>
                                        <p:attrNameLst>
                                          <p:attrName>ppt_h</p:attrName>
                                        </p:attrNameLst>
                                      </p:cBhvr>
                                      <p:tavLst>
                                        <p:tav tm="0">
                                          <p:val>
                                            <p:fltVal val="0"/>
                                          </p:val>
                                        </p:tav>
                                        <p:tav tm="100000">
                                          <p:val>
                                            <p:strVal val="#ppt_h"/>
                                          </p:val>
                                        </p:tav>
                                      </p:tavLst>
                                    </p:anim>
                                    <p:animEffect transition="in" filter="fade">
                                      <p:cBhvr>
                                        <p:cTn id="74" dur="300"/>
                                        <p:tgtEl>
                                          <p:spTgt spid="9"/>
                                        </p:tgtEl>
                                      </p:cBhvr>
                                    </p:animEffect>
                                    <p:anim calcmode="lin" valueType="num">
                                      <p:cBhvr>
                                        <p:cTn id="75" dur="300" fill="hold"/>
                                        <p:tgtEl>
                                          <p:spTgt spid="9"/>
                                        </p:tgtEl>
                                        <p:attrNameLst>
                                          <p:attrName>ppt_x</p:attrName>
                                        </p:attrNameLst>
                                      </p:cBhvr>
                                      <p:tavLst>
                                        <p:tav tm="0">
                                          <p:val>
                                            <p:fltVal val="0.5"/>
                                          </p:val>
                                        </p:tav>
                                        <p:tav tm="100000">
                                          <p:val>
                                            <p:strVal val="#ppt_x"/>
                                          </p:val>
                                        </p:tav>
                                      </p:tavLst>
                                    </p:anim>
                                    <p:anim calcmode="lin" valueType="num">
                                      <p:cBhvr>
                                        <p:cTn id="76" dur="300" fill="hold"/>
                                        <p:tgtEl>
                                          <p:spTgt spid="9"/>
                                        </p:tgtEl>
                                        <p:attrNameLst>
                                          <p:attrName>ppt_y</p:attrName>
                                        </p:attrNameLst>
                                      </p:cBhvr>
                                      <p:tavLst>
                                        <p:tav tm="0">
                                          <p:val>
                                            <p:fltVal val="0.5"/>
                                          </p:val>
                                        </p:tav>
                                        <p:tav tm="100000">
                                          <p:val>
                                            <p:strVal val="#ppt_y"/>
                                          </p:val>
                                        </p:tav>
                                      </p:tavLst>
                                    </p:anim>
                                  </p:childTnLst>
                                </p:cTn>
                              </p:par>
                              <p:par>
                                <p:cTn id="77" presetID="10" presetClass="entr" presetSubtype="0" fill="hold" grpId="0" nodeType="withEffect">
                                  <p:stCondLst>
                                    <p:cond delay="180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300"/>
                                        <p:tgtEl>
                                          <p:spTgt spid="34"/>
                                        </p:tgtEl>
                                      </p:cBhvr>
                                    </p:animEffect>
                                  </p:childTnLst>
                                </p:cTn>
                              </p:par>
                              <p:par>
                                <p:cTn id="80" presetID="10" presetClass="entr" presetSubtype="0" fill="hold" grpId="0" nodeType="withEffect">
                                  <p:stCondLst>
                                    <p:cond delay="180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6" grpId="0"/>
      <p:bldP spid="27" grpId="0" animBg="1"/>
      <p:bldP spid="28" grpId="0"/>
      <p:bldP spid="29" grpId="0"/>
      <p:bldP spid="30" grpId="0" animBg="1"/>
      <p:bldP spid="32" grpId="0"/>
      <p:bldP spid="33" grpId="0"/>
      <p:bldP spid="34" grpId="0"/>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Boosting Islamic FinTech with Blockchain</a:t>
            </a:r>
          </a:p>
        </p:txBody>
      </p:sp>
      <p:sp>
        <p:nvSpPr>
          <p:cNvPr id="3" name="Subtitle 2"/>
          <p:cNvSpPr>
            <a:spLocks noGrp="1"/>
          </p:cNvSpPr>
          <p:nvPr>
            <p:ph type="subTitle" idx="1"/>
          </p:nvPr>
        </p:nvSpPr>
        <p:spPr>
          <a:xfrm>
            <a:off x="1523999" y="3836678"/>
            <a:ext cx="1990726" cy="1655762"/>
          </a:xfrm>
          <a:solidFill>
            <a:srgbClr val="480000"/>
          </a:solidFill>
        </p:spPr>
        <p:txBody>
          <a:bodyPr>
            <a:normAutofit/>
          </a:bodyPr>
          <a:lstStyle/>
          <a:p>
            <a:endParaRPr lang="en-US" dirty="0">
              <a:solidFill>
                <a:schemeClr val="bg1"/>
              </a:solidFill>
            </a:endParaRPr>
          </a:p>
          <a:p>
            <a:r>
              <a:rPr lang="en-US" sz="3600" dirty="0">
                <a:solidFill>
                  <a:schemeClr val="bg1"/>
                </a:solidFill>
              </a:rPr>
              <a:t>Block 4</a:t>
            </a:r>
            <a:endParaRPr lang="en-US" dirty="0">
              <a:solidFill>
                <a:schemeClr val="bg2">
                  <a:lumMod val="75000"/>
                </a:schemeClr>
              </a:solidFill>
            </a:endParaRPr>
          </a:p>
        </p:txBody>
      </p:sp>
      <p:sp>
        <p:nvSpPr>
          <p:cNvPr id="9" name="Subtitle 2">
            <a:extLst>
              <a:ext uri="{FF2B5EF4-FFF2-40B4-BE49-F238E27FC236}">
                <a16:creationId xmlns:a16="http://schemas.microsoft.com/office/drawing/2014/main" id="{A3214B7A-35FD-470C-ACF5-61E491A757BA}"/>
              </a:ext>
            </a:extLst>
          </p:cNvPr>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bg1"/>
              </a:solidFill>
            </a:endParaRPr>
          </a:p>
          <a:p>
            <a:r>
              <a:rPr lang="en-US" sz="3600" dirty="0">
                <a:solidFill>
                  <a:schemeClr val="bg1"/>
                </a:solidFill>
              </a:rPr>
              <a:t>Blockchain Use Cases for </a:t>
            </a:r>
          </a:p>
          <a:p>
            <a:r>
              <a:rPr lang="en-US" sz="3600" dirty="0">
                <a:solidFill>
                  <a:schemeClr val="bg1"/>
                </a:solidFill>
              </a:rPr>
              <a:t>Islamic FinTech</a:t>
            </a:r>
            <a:endParaRPr lang="en-US" sz="2800" dirty="0">
              <a:solidFill>
                <a:schemeClr val="bg1"/>
              </a:solidFill>
            </a:endParaRPr>
          </a:p>
        </p:txBody>
      </p:sp>
      <p:pic>
        <p:nvPicPr>
          <p:cNvPr id="14" name="Picture 13">
            <a:extLst>
              <a:ext uri="{FF2B5EF4-FFF2-40B4-BE49-F238E27FC236}">
                <a16:creationId xmlns:a16="http://schemas.microsoft.com/office/drawing/2014/main" id="{E9E35362-0747-4195-BEEF-4820DDAC7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8" name="Google Shape;56;p13">
            <a:extLst>
              <a:ext uri="{FF2B5EF4-FFF2-40B4-BE49-F238E27FC236}">
                <a16:creationId xmlns:a16="http://schemas.microsoft.com/office/drawing/2014/main" id="{C797BCBC-7722-4352-8B11-691917318E83}"/>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1722069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Backend Operations for Islamic Banking &amp; Finance</a:t>
            </a:r>
          </a:p>
        </p:txBody>
      </p:sp>
      <p:sp>
        <p:nvSpPr>
          <p:cNvPr id="8" name="Freeform 8">
            <a:extLst>
              <a:ext uri="{FF2B5EF4-FFF2-40B4-BE49-F238E27FC236}">
                <a16:creationId xmlns:a16="http://schemas.microsoft.com/office/drawing/2014/main" id="{FDAC9066-CE6C-4D33-B11D-E72E09C78AB3}"/>
              </a:ext>
            </a:extLst>
          </p:cNvPr>
          <p:cNvSpPr>
            <a:spLocks/>
          </p:cNvSpPr>
          <p:nvPr/>
        </p:nvSpPr>
        <p:spPr bwMode="auto">
          <a:xfrm>
            <a:off x="7101485" y="3832062"/>
            <a:ext cx="1626308" cy="1605920"/>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tx1">
              <a:lumMod val="50000"/>
              <a:lumOff val="50000"/>
            </a:schemeClr>
          </a:solidFill>
          <a:ln w="19050" cap="rnd">
            <a:solidFill>
              <a:schemeClr val="bg2">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5">
            <a:extLst>
              <a:ext uri="{FF2B5EF4-FFF2-40B4-BE49-F238E27FC236}">
                <a16:creationId xmlns:a16="http://schemas.microsoft.com/office/drawing/2014/main" id="{70395205-765A-44F5-9A0D-202CEFF63EF5}"/>
              </a:ext>
            </a:extLst>
          </p:cNvPr>
          <p:cNvSpPr>
            <a:spLocks/>
          </p:cNvSpPr>
          <p:nvPr/>
        </p:nvSpPr>
        <p:spPr bwMode="auto">
          <a:xfrm>
            <a:off x="2033310" y="2523640"/>
            <a:ext cx="2194026" cy="2175206"/>
          </a:xfrm>
          <a:custGeom>
            <a:avLst/>
            <a:gdLst>
              <a:gd name="T0" fmla="*/ 190 w 197"/>
              <a:gd name="T1" fmla="*/ 97 h 195"/>
              <a:gd name="T2" fmla="*/ 197 w 197"/>
              <a:gd name="T3" fmla="*/ 86 h 195"/>
              <a:gd name="T4" fmla="*/ 193 w 197"/>
              <a:gd name="T5" fmla="*/ 76 h 195"/>
              <a:gd name="T6" fmla="*/ 188 w 197"/>
              <a:gd name="T7" fmla="*/ 59 h 195"/>
              <a:gd name="T8" fmla="*/ 183 w 197"/>
              <a:gd name="T9" fmla="*/ 48 h 195"/>
              <a:gd name="T10" fmla="*/ 167 w 197"/>
              <a:gd name="T11" fmla="*/ 38 h 195"/>
              <a:gd name="T12" fmla="*/ 166 w 197"/>
              <a:gd name="T13" fmla="*/ 25 h 195"/>
              <a:gd name="T14" fmla="*/ 158 w 197"/>
              <a:gd name="T15" fmla="*/ 29 h 195"/>
              <a:gd name="T16" fmla="*/ 147 w 197"/>
              <a:gd name="T17" fmla="*/ 12 h 195"/>
              <a:gd name="T18" fmla="*/ 137 w 197"/>
              <a:gd name="T19" fmla="*/ 9 h 195"/>
              <a:gd name="T20" fmla="*/ 120 w 197"/>
              <a:gd name="T21" fmla="*/ 3 h 195"/>
              <a:gd name="T22" fmla="*/ 110 w 197"/>
              <a:gd name="T23" fmla="*/ 0 h 195"/>
              <a:gd name="T24" fmla="*/ 99 w 197"/>
              <a:gd name="T25" fmla="*/ 7 h 195"/>
              <a:gd name="T26" fmla="*/ 88 w 197"/>
              <a:gd name="T27" fmla="*/ 0 h 195"/>
              <a:gd name="T28" fmla="*/ 77 w 197"/>
              <a:gd name="T29" fmla="*/ 3 h 195"/>
              <a:gd name="T30" fmla="*/ 61 w 197"/>
              <a:gd name="T31" fmla="*/ 9 h 195"/>
              <a:gd name="T32" fmla="*/ 50 w 197"/>
              <a:gd name="T33" fmla="*/ 12 h 195"/>
              <a:gd name="T34" fmla="*/ 40 w 197"/>
              <a:gd name="T35" fmla="*/ 29 h 195"/>
              <a:gd name="T36" fmla="*/ 32 w 197"/>
              <a:gd name="T37" fmla="*/ 25 h 195"/>
              <a:gd name="T38" fmla="*/ 30 w 197"/>
              <a:gd name="T39" fmla="*/ 38 h 195"/>
              <a:gd name="T40" fmla="*/ 15 w 197"/>
              <a:gd name="T41" fmla="*/ 48 h 195"/>
              <a:gd name="T42" fmla="*/ 10 w 197"/>
              <a:gd name="T43" fmla="*/ 59 h 195"/>
              <a:gd name="T44" fmla="*/ 4 w 197"/>
              <a:gd name="T45" fmla="*/ 76 h 195"/>
              <a:gd name="T46" fmla="*/ 0 w 197"/>
              <a:gd name="T47" fmla="*/ 86 h 195"/>
              <a:gd name="T48" fmla="*/ 8 w 197"/>
              <a:gd name="T49" fmla="*/ 97 h 195"/>
              <a:gd name="T50" fmla="*/ 0 w 197"/>
              <a:gd name="T51" fmla="*/ 109 h 195"/>
              <a:gd name="T52" fmla="*/ 4 w 197"/>
              <a:gd name="T53" fmla="*/ 119 h 195"/>
              <a:gd name="T54" fmla="*/ 10 w 197"/>
              <a:gd name="T55" fmla="*/ 136 h 195"/>
              <a:gd name="T56" fmla="*/ 15 w 197"/>
              <a:gd name="T57" fmla="*/ 147 h 195"/>
              <a:gd name="T58" fmla="*/ 30 w 197"/>
              <a:gd name="T59" fmla="*/ 157 h 195"/>
              <a:gd name="T60" fmla="*/ 32 w 197"/>
              <a:gd name="T61" fmla="*/ 170 h 195"/>
              <a:gd name="T62" fmla="*/ 40 w 197"/>
              <a:gd name="T63" fmla="*/ 166 h 195"/>
              <a:gd name="T64" fmla="*/ 50 w 197"/>
              <a:gd name="T65" fmla="*/ 183 h 195"/>
              <a:gd name="T66" fmla="*/ 61 w 197"/>
              <a:gd name="T67" fmla="*/ 186 h 195"/>
              <a:gd name="T68" fmla="*/ 77 w 197"/>
              <a:gd name="T69" fmla="*/ 191 h 195"/>
              <a:gd name="T70" fmla="*/ 88 w 197"/>
              <a:gd name="T71" fmla="*/ 195 h 195"/>
              <a:gd name="T72" fmla="*/ 99 w 197"/>
              <a:gd name="T73" fmla="*/ 188 h 195"/>
              <a:gd name="T74" fmla="*/ 110 w 197"/>
              <a:gd name="T75" fmla="*/ 195 h 195"/>
              <a:gd name="T76" fmla="*/ 120 w 197"/>
              <a:gd name="T77" fmla="*/ 191 h 195"/>
              <a:gd name="T78" fmla="*/ 137 w 197"/>
              <a:gd name="T79" fmla="*/ 186 h 195"/>
              <a:gd name="T80" fmla="*/ 147 w 197"/>
              <a:gd name="T81" fmla="*/ 183 h 195"/>
              <a:gd name="T82" fmla="*/ 158 w 197"/>
              <a:gd name="T83" fmla="*/ 166 h 195"/>
              <a:gd name="T84" fmla="*/ 166 w 197"/>
              <a:gd name="T85" fmla="*/ 170 h 195"/>
              <a:gd name="T86" fmla="*/ 167 w 197"/>
              <a:gd name="T87" fmla="*/ 157 h 195"/>
              <a:gd name="T88" fmla="*/ 183 w 197"/>
              <a:gd name="T89" fmla="*/ 147 h 195"/>
              <a:gd name="T90" fmla="*/ 188 w 197"/>
              <a:gd name="T91" fmla="*/ 136 h 195"/>
              <a:gd name="T92" fmla="*/ 193 w 197"/>
              <a:gd name="T93" fmla="*/ 119 h 195"/>
              <a:gd name="T94" fmla="*/ 197 w 197"/>
              <a:gd name="T95"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 h="195">
                <a:moveTo>
                  <a:pt x="195" y="106"/>
                </a:moveTo>
                <a:cubicBezTo>
                  <a:pt x="189" y="105"/>
                  <a:pt x="189" y="105"/>
                  <a:pt x="189" y="105"/>
                </a:cubicBezTo>
                <a:cubicBezTo>
                  <a:pt x="189" y="103"/>
                  <a:pt x="190" y="100"/>
                  <a:pt x="190" y="97"/>
                </a:cubicBezTo>
                <a:cubicBezTo>
                  <a:pt x="190" y="95"/>
                  <a:pt x="189" y="92"/>
                  <a:pt x="189" y="90"/>
                </a:cubicBezTo>
                <a:cubicBezTo>
                  <a:pt x="195" y="89"/>
                  <a:pt x="195" y="89"/>
                  <a:pt x="195" y="89"/>
                </a:cubicBezTo>
                <a:cubicBezTo>
                  <a:pt x="197" y="88"/>
                  <a:pt x="197" y="87"/>
                  <a:pt x="197" y="86"/>
                </a:cubicBezTo>
                <a:cubicBezTo>
                  <a:pt x="197" y="83"/>
                  <a:pt x="196" y="80"/>
                  <a:pt x="196" y="78"/>
                </a:cubicBezTo>
                <a:cubicBezTo>
                  <a:pt x="196" y="77"/>
                  <a:pt x="195" y="76"/>
                  <a:pt x="194" y="76"/>
                </a:cubicBezTo>
                <a:cubicBezTo>
                  <a:pt x="194" y="76"/>
                  <a:pt x="194" y="76"/>
                  <a:pt x="193" y="76"/>
                </a:cubicBezTo>
                <a:cubicBezTo>
                  <a:pt x="187" y="77"/>
                  <a:pt x="187" y="77"/>
                  <a:pt x="187" y="77"/>
                </a:cubicBezTo>
                <a:cubicBezTo>
                  <a:pt x="186" y="72"/>
                  <a:pt x="184" y="67"/>
                  <a:pt x="182" y="62"/>
                </a:cubicBezTo>
                <a:cubicBezTo>
                  <a:pt x="188" y="59"/>
                  <a:pt x="188" y="59"/>
                  <a:pt x="188" y="59"/>
                </a:cubicBezTo>
                <a:cubicBezTo>
                  <a:pt x="189" y="59"/>
                  <a:pt x="189" y="57"/>
                  <a:pt x="189" y="56"/>
                </a:cubicBezTo>
                <a:cubicBezTo>
                  <a:pt x="188" y="54"/>
                  <a:pt x="186" y="51"/>
                  <a:pt x="185" y="49"/>
                </a:cubicBezTo>
                <a:cubicBezTo>
                  <a:pt x="185" y="48"/>
                  <a:pt x="184" y="48"/>
                  <a:pt x="183" y="48"/>
                </a:cubicBezTo>
                <a:cubicBezTo>
                  <a:pt x="183" y="48"/>
                  <a:pt x="182" y="48"/>
                  <a:pt x="182" y="48"/>
                </a:cubicBezTo>
                <a:cubicBezTo>
                  <a:pt x="176" y="50"/>
                  <a:pt x="176" y="50"/>
                  <a:pt x="176" y="50"/>
                </a:cubicBezTo>
                <a:cubicBezTo>
                  <a:pt x="174" y="46"/>
                  <a:pt x="171" y="42"/>
                  <a:pt x="167" y="38"/>
                </a:cubicBezTo>
                <a:cubicBezTo>
                  <a:pt x="172" y="34"/>
                  <a:pt x="172" y="34"/>
                  <a:pt x="172" y="34"/>
                </a:cubicBezTo>
                <a:cubicBezTo>
                  <a:pt x="172" y="33"/>
                  <a:pt x="172" y="31"/>
                  <a:pt x="172" y="31"/>
                </a:cubicBezTo>
                <a:cubicBezTo>
                  <a:pt x="170" y="28"/>
                  <a:pt x="168" y="26"/>
                  <a:pt x="166" y="25"/>
                </a:cubicBezTo>
                <a:cubicBezTo>
                  <a:pt x="165" y="24"/>
                  <a:pt x="165" y="24"/>
                  <a:pt x="164" y="24"/>
                </a:cubicBezTo>
                <a:cubicBezTo>
                  <a:pt x="163" y="24"/>
                  <a:pt x="163" y="24"/>
                  <a:pt x="162" y="25"/>
                </a:cubicBezTo>
                <a:cubicBezTo>
                  <a:pt x="158" y="29"/>
                  <a:pt x="158" y="29"/>
                  <a:pt x="158" y="29"/>
                </a:cubicBezTo>
                <a:cubicBezTo>
                  <a:pt x="154" y="26"/>
                  <a:pt x="150" y="23"/>
                  <a:pt x="146" y="20"/>
                </a:cubicBezTo>
                <a:cubicBezTo>
                  <a:pt x="148" y="14"/>
                  <a:pt x="148" y="14"/>
                  <a:pt x="148" y="14"/>
                </a:cubicBezTo>
                <a:cubicBezTo>
                  <a:pt x="149" y="13"/>
                  <a:pt x="148" y="12"/>
                  <a:pt x="147" y="12"/>
                </a:cubicBezTo>
                <a:cubicBezTo>
                  <a:pt x="145" y="10"/>
                  <a:pt x="142" y="9"/>
                  <a:pt x="140" y="8"/>
                </a:cubicBezTo>
                <a:cubicBezTo>
                  <a:pt x="139" y="8"/>
                  <a:pt x="139" y="7"/>
                  <a:pt x="139" y="7"/>
                </a:cubicBezTo>
                <a:cubicBezTo>
                  <a:pt x="138" y="7"/>
                  <a:pt x="137" y="8"/>
                  <a:pt x="137" y="9"/>
                </a:cubicBezTo>
                <a:cubicBezTo>
                  <a:pt x="134" y="14"/>
                  <a:pt x="134" y="14"/>
                  <a:pt x="134" y="14"/>
                </a:cubicBezTo>
                <a:cubicBezTo>
                  <a:pt x="129" y="12"/>
                  <a:pt x="124" y="11"/>
                  <a:pt x="119" y="10"/>
                </a:cubicBezTo>
                <a:cubicBezTo>
                  <a:pt x="120" y="3"/>
                  <a:pt x="120" y="3"/>
                  <a:pt x="120" y="3"/>
                </a:cubicBezTo>
                <a:cubicBezTo>
                  <a:pt x="120" y="2"/>
                  <a:pt x="120" y="1"/>
                  <a:pt x="118" y="1"/>
                </a:cubicBezTo>
                <a:cubicBezTo>
                  <a:pt x="116" y="0"/>
                  <a:pt x="113" y="0"/>
                  <a:pt x="110" y="0"/>
                </a:cubicBezTo>
                <a:cubicBezTo>
                  <a:pt x="110" y="0"/>
                  <a:pt x="110" y="0"/>
                  <a:pt x="110" y="0"/>
                </a:cubicBezTo>
                <a:cubicBezTo>
                  <a:pt x="109" y="0"/>
                  <a:pt x="108" y="0"/>
                  <a:pt x="107" y="1"/>
                </a:cubicBezTo>
                <a:cubicBezTo>
                  <a:pt x="106" y="7"/>
                  <a:pt x="106" y="7"/>
                  <a:pt x="106" y="7"/>
                </a:cubicBezTo>
                <a:cubicBezTo>
                  <a:pt x="104" y="7"/>
                  <a:pt x="101" y="7"/>
                  <a:pt x="99" y="7"/>
                </a:cubicBezTo>
                <a:cubicBezTo>
                  <a:pt x="96" y="7"/>
                  <a:pt x="94" y="7"/>
                  <a:pt x="91" y="7"/>
                </a:cubicBezTo>
                <a:cubicBezTo>
                  <a:pt x="90" y="1"/>
                  <a:pt x="90" y="1"/>
                  <a:pt x="90" y="1"/>
                </a:cubicBezTo>
                <a:cubicBezTo>
                  <a:pt x="90" y="0"/>
                  <a:pt x="89" y="0"/>
                  <a:pt x="88" y="0"/>
                </a:cubicBezTo>
                <a:cubicBezTo>
                  <a:pt x="88" y="0"/>
                  <a:pt x="88" y="0"/>
                  <a:pt x="88" y="0"/>
                </a:cubicBezTo>
                <a:cubicBezTo>
                  <a:pt x="85" y="0"/>
                  <a:pt x="82" y="0"/>
                  <a:pt x="79" y="1"/>
                </a:cubicBezTo>
                <a:cubicBezTo>
                  <a:pt x="78" y="1"/>
                  <a:pt x="77" y="2"/>
                  <a:pt x="77" y="3"/>
                </a:cubicBezTo>
                <a:cubicBezTo>
                  <a:pt x="78" y="10"/>
                  <a:pt x="78" y="10"/>
                  <a:pt x="78" y="10"/>
                </a:cubicBezTo>
                <a:cubicBezTo>
                  <a:pt x="73" y="11"/>
                  <a:pt x="68" y="12"/>
                  <a:pt x="64" y="14"/>
                </a:cubicBezTo>
                <a:cubicBezTo>
                  <a:pt x="61" y="9"/>
                  <a:pt x="61" y="9"/>
                  <a:pt x="61" y="9"/>
                </a:cubicBezTo>
                <a:cubicBezTo>
                  <a:pt x="60" y="8"/>
                  <a:pt x="60" y="7"/>
                  <a:pt x="59" y="7"/>
                </a:cubicBezTo>
                <a:cubicBezTo>
                  <a:pt x="58" y="7"/>
                  <a:pt x="58" y="8"/>
                  <a:pt x="58" y="8"/>
                </a:cubicBezTo>
                <a:cubicBezTo>
                  <a:pt x="55" y="9"/>
                  <a:pt x="53" y="10"/>
                  <a:pt x="50" y="12"/>
                </a:cubicBezTo>
                <a:cubicBezTo>
                  <a:pt x="49" y="12"/>
                  <a:pt x="49" y="13"/>
                  <a:pt x="49" y="14"/>
                </a:cubicBezTo>
                <a:cubicBezTo>
                  <a:pt x="52" y="20"/>
                  <a:pt x="52" y="20"/>
                  <a:pt x="52" y="20"/>
                </a:cubicBezTo>
                <a:cubicBezTo>
                  <a:pt x="48" y="23"/>
                  <a:pt x="44" y="26"/>
                  <a:pt x="40" y="29"/>
                </a:cubicBezTo>
                <a:cubicBezTo>
                  <a:pt x="35" y="25"/>
                  <a:pt x="35" y="25"/>
                  <a:pt x="35" y="25"/>
                </a:cubicBezTo>
                <a:cubicBezTo>
                  <a:pt x="35" y="24"/>
                  <a:pt x="34" y="24"/>
                  <a:pt x="34" y="24"/>
                </a:cubicBezTo>
                <a:cubicBezTo>
                  <a:pt x="33" y="24"/>
                  <a:pt x="32" y="24"/>
                  <a:pt x="32" y="25"/>
                </a:cubicBezTo>
                <a:cubicBezTo>
                  <a:pt x="30" y="26"/>
                  <a:pt x="28" y="28"/>
                  <a:pt x="26" y="31"/>
                </a:cubicBezTo>
                <a:cubicBezTo>
                  <a:pt x="25" y="31"/>
                  <a:pt x="25" y="33"/>
                  <a:pt x="26" y="34"/>
                </a:cubicBezTo>
                <a:cubicBezTo>
                  <a:pt x="30" y="38"/>
                  <a:pt x="30" y="38"/>
                  <a:pt x="30" y="38"/>
                </a:cubicBezTo>
                <a:cubicBezTo>
                  <a:pt x="27" y="42"/>
                  <a:pt x="24" y="46"/>
                  <a:pt x="21" y="50"/>
                </a:cubicBezTo>
                <a:cubicBezTo>
                  <a:pt x="16" y="48"/>
                  <a:pt x="16" y="48"/>
                  <a:pt x="16" y="48"/>
                </a:cubicBezTo>
                <a:cubicBezTo>
                  <a:pt x="15" y="48"/>
                  <a:pt x="15" y="48"/>
                  <a:pt x="15" y="48"/>
                </a:cubicBezTo>
                <a:cubicBezTo>
                  <a:pt x="14" y="48"/>
                  <a:pt x="13" y="48"/>
                  <a:pt x="13" y="49"/>
                </a:cubicBezTo>
                <a:cubicBezTo>
                  <a:pt x="11" y="51"/>
                  <a:pt x="10" y="54"/>
                  <a:pt x="9" y="56"/>
                </a:cubicBezTo>
                <a:cubicBezTo>
                  <a:pt x="8" y="57"/>
                  <a:pt x="9" y="59"/>
                  <a:pt x="10" y="59"/>
                </a:cubicBezTo>
                <a:cubicBezTo>
                  <a:pt x="15" y="62"/>
                  <a:pt x="15" y="62"/>
                  <a:pt x="15" y="62"/>
                </a:cubicBezTo>
                <a:cubicBezTo>
                  <a:pt x="13" y="67"/>
                  <a:pt x="12" y="72"/>
                  <a:pt x="10" y="77"/>
                </a:cubicBezTo>
                <a:cubicBezTo>
                  <a:pt x="4" y="76"/>
                  <a:pt x="4" y="76"/>
                  <a:pt x="4" y="76"/>
                </a:cubicBezTo>
                <a:cubicBezTo>
                  <a:pt x="4" y="76"/>
                  <a:pt x="4" y="76"/>
                  <a:pt x="4" y="76"/>
                </a:cubicBezTo>
                <a:cubicBezTo>
                  <a:pt x="3" y="76"/>
                  <a:pt x="2" y="77"/>
                  <a:pt x="2" y="78"/>
                </a:cubicBezTo>
                <a:cubicBezTo>
                  <a:pt x="1" y="80"/>
                  <a:pt x="1" y="83"/>
                  <a:pt x="0" y="86"/>
                </a:cubicBezTo>
                <a:cubicBezTo>
                  <a:pt x="0" y="87"/>
                  <a:pt x="1" y="88"/>
                  <a:pt x="2" y="89"/>
                </a:cubicBezTo>
                <a:cubicBezTo>
                  <a:pt x="8" y="90"/>
                  <a:pt x="8" y="90"/>
                  <a:pt x="8" y="90"/>
                </a:cubicBezTo>
                <a:cubicBezTo>
                  <a:pt x="8" y="92"/>
                  <a:pt x="8" y="95"/>
                  <a:pt x="8" y="97"/>
                </a:cubicBezTo>
                <a:cubicBezTo>
                  <a:pt x="8" y="100"/>
                  <a:pt x="8" y="103"/>
                  <a:pt x="8" y="105"/>
                </a:cubicBezTo>
                <a:cubicBezTo>
                  <a:pt x="2" y="106"/>
                  <a:pt x="2" y="106"/>
                  <a:pt x="2" y="106"/>
                </a:cubicBezTo>
                <a:cubicBezTo>
                  <a:pt x="1" y="106"/>
                  <a:pt x="0" y="107"/>
                  <a:pt x="0" y="109"/>
                </a:cubicBezTo>
                <a:cubicBezTo>
                  <a:pt x="1" y="112"/>
                  <a:pt x="1" y="114"/>
                  <a:pt x="2" y="117"/>
                </a:cubicBezTo>
                <a:cubicBezTo>
                  <a:pt x="2" y="118"/>
                  <a:pt x="3" y="119"/>
                  <a:pt x="4" y="119"/>
                </a:cubicBezTo>
                <a:cubicBezTo>
                  <a:pt x="4" y="119"/>
                  <a:pt x="4" y="119"/>
                  <a:pt x="4" y="119"/>
                </a:cubicBezTo>
                <a:cubicBezTo>
                  <a:pt x="10" y="118"/>
                  <a:pt x="10" y="118"/>
                  <a:pt x="10" y="118"/>
                </a:cubicBezTo>
                <a:cubicBezTo>
                  <a:pt x="12" y="123"/>
                  <a:pt x="13" y="128"/>
                  <a:pt x="15" y="133"/>
                </a:cubicBezTo>
                <a:cubicBezTo>
                  <a:pt x="10" y="136"/>
                  <a:pt x="10" y="136"/>
                  <a:pt x="10" y="136"/>
                </a:cubicBezTo>
                <a:cubicBezTo>
                  <a:pt x="9" y="136"/>
                  <a:pt x="8" y="137"/>
                  <a:pt x="9" y="139"/>
                </a:cubicBezTo>
                <a:cubicBezTo>
                  <a:pt x="10" y="141"/>
                  <a:pt x="11" y="144"/>
                  <a:pt x="13" y="146"/>
                </a:cubicBezTo>
                <a:cubicBezTo>
                  <a:pt x="13" y="147"/>
                  <a:pt x="14" y="147"/>
                  <a:pt x="15" y="147"/>
                </a:cubicBezTo>
                <a:cubicBezTo>
                  <a:pt x="15" y="147"/>
                  <a:pt x="15" y="147"/>
                  <a:pt x="16" y="147"/>
                </a:cubicBezTo>
                <a:cubicBezTo>
                  <a:pt x="21" y="144"/>
                  <a:pt x="21" y="144"/>
                  <a:pt x="21" y="144"/>
                </a:cubicBezTo>
                <a:cubicBezTo>
                  <a:pt x="24" y="149"/>
                  <a:pt x="27" y="153"/>
                  <a:pt x="30" y="157"/>
                </a:cubicBezTo>
                <a:cubicBezTo>
                  <a:pt x="26" y="161"/>
                  <a:pt x="26" y="161"/>
                  <a:pt x="26" y="161"/>
                </a:cubicBezTo>
                <a:cubicBezTo>
                  <a:pt x="25" y="162"/>
                  <a:pt x="25" y="163"/>
                  <a:pt x="26" y="164"/>
                </a:cubicBezTo>
                <a:cubicBezTo>
                  <a:pt x="28" y="166"/>
                  <a:pt x="30" y="168"/>
                  <a:pt x="32" y="170"/>
                </a:cubicBezTo>
                <a:cubicBezTo>
                  <a:pt x="32" y="171"/>
                  <a:pt x="33" y="171"/>
                  <a:pt x="34" y="171"/>
                </a:cubicBezTo>
                <a:cubicBezTo>
                  <a:pt x="34" y="171"/>
                  <a:pt x="35" y="171"/>
                  <a:pt x="35" y="170"/>
                </a:cubicBezTo>
                <a:cubicBezTo>
                  <a:pt x="40" y="166"/>
                  <a:pt x="40" y="166"/>
                  <a:pt x="40" y="166"/>
                </a:cubicBezTo>
                <a:cubicBezTo>
                  <a:pt x="44" y="169"/>
                  <a:pt x="48" y="172"/>
                  <a:pt x="52" y="175"/>
                </a:cubicBezTo>
                <a:cubicBezTo>
                  <a:pt x="49" y="180"/>
                  <a:pt x="49" y="180"/>
                  <a:pt x="49" y="180"/>
                </a:cubicBezTo>
                <a:cubicBezTo>
                  <a:pt x="49" y="181"/>
                  <a:pt x="49" y="183"/>
                  <a:pt x="50" y="183"/>
                </a:cubicBezTo>
                <a:cubicBezTo>
                  <a:pt x="53" y="185"/>
                  <a:pt x="55" y="186"/>
                  <a:pt x="58" y="187"/>
                </a:cubicBezTo>
                <a:cubicBezTo>
                  <a:pt x="58" y="187"/>
                  <a:pt x="58" y="187"/>
                  <a:pt x="59" y="187"/>
                </a:cubicBezTo>
                <a:cubicBezTo>
                  <a:pt x="60" y="187"/>
                  <a:pt x="60" y="187"/>
                  <a:pt x="61" y="186"/>
                </a:cubicBezTo>
                <a:cubicBezTo>
                  <a:pt x="64" y="181"/>
                  <a:pt x="64" y="181"/>
                  <a:pt x="64" y="181"/>
                </a:cubicBezTo>
                <a:cubicBezTo>
                  <a:pt x="68" y="183"/>
                  <a:pt x="73" y="184"/>
                  <a:pt x="78" y="185"/>
                </a:cubicBezTo>
                <a:cubicBezTo>
                  <a:pt x="77" y="191"/>
                  <a:pt x="77" y="191"/>
                  <a:pt x="77" y="191"/>
                </a:cubicBezTo>
                <a:cubicBezTo>
                  <a:pt x="77" y="193"/>
                  <a:pt x="78" y="194"/>
                  <a:pt x="79" y="194"/>
                </a:cubicBezTo>
                <a:cubicBezTo>
                  <a:pt x="82" y="194"/>
                  <a:pt x="85" y="195"/>
                  <a:pt x="88" y="195"/>
                </a:cubicBezTo>
                <a:cubicBezTo>
                  <a:pt x="88" y="195"/>
                  <a:pt x="88" y="195"/>
                  <a:pt x="88" y="195"/>
                </a:cubicBezTo>
                <a:cubicBezTo>
                  <a:pt x="89" y="195"/>
                  <a:pt x="90" y="195"/>
                  <a:pt x="90" y="193"/>
                </a:cubicBezTo>
                <a:cubicBezTo>
                  <a:pt x="91" y="187"/>
                  <a:pt x="91" y="187"/>
                  <a:pt x="91" y="187"/>
                </a:cubicBezTo>
                <a:cubicBezTo>
                  <a:pt x="94" y="187"/>
                  <a:pt x="96" y="188"/>
                  <a:pt x="99" y="188"/>
                </a:cubicBezTo>
                <a:cubicBezTo>
                  <a:pt x="101" y="188"/>
                  <a:pt x="104" y="187"/>
                  <a:pt x="106" y="187"/>
                </a:cubicBezTo>
                <a:cubicBezTo>
                  <a:pt x="107" y="193"/>
                  <a:pt x="107" y="193"/>
                  <a:pt x="107" y="193"/>
                </a:cubicBezTo>
                <a:cubicBezTo>
                  <a:pt x="108" y="195"/>
                  <a:pt x="109" y="195"/>
                  <a:pt x="110" y="195"/>
                </a:cubicBezTo>
                <a:cubicBezTo>
                  <a:pt x="110" y="195"/>
                  <a:pt x="110" y="195"/>
                  <a:pt x="110" y="195"/>
                </a:cubicBezTo>
                <a:cubicBezTo>
                  <a:pt x="113" y="195"/>
                  <a:pt x="116" y="194"/>
                  <a:pt x="118" y="194"/>
                </a:cubicBezTo>
                <a:cubicBezTo>
                  <a:pt x="120" y="194"/>
                  <a:pt x="120" y="193"/>
                  <a:pt x="120" y="191"/>
                </a:cubicBezTo>
                <a:cubicBezTo>
                  <a:pt x="119" y="185"/>
                  <a:pt x="119" y="185"/>
                  <a:pt x="119" y="185"/>
                </a:cubicBezTo>
                <a:cubicBezTo>
                  <a:pt x="124" y="184"/>
                  <a:pt x="129" y="183"/>
                  <a:pt x="134" y="181"/>
                </a:cubicBezTo>
                <a:cubicBezTo>
                  <a:pt x="137" y="186"/>
                  <a:pt x="137" y="186"/>
                  <a:pt x="137" y="186"/>
                </a:cubicBezTo>
                <a:cubicBezTo>
                  <a:pt x="137" y="187"/>
                  <a:pt x="138" y="187"/>
                  <a:pt x="139" y="187"/>
                </a:cubicBezTo>
                <a:cubicBezTo>
                  <a:pt x="139" y="187"/>
                  <a:pt x="139" y="187"/>
                  <a:pt x="140" y="187"/>
                </a:cubicBezTo>
                <a:cubicBezTo>
                  <a:pt x="142" y="186"/>
                  <a:pt x="145" y="185"/>
                  <a:pt x="147" y="183"/>
                </a:cubicBezTo>
                <a:cubicBezTo>
                  <a:pt x="148" y="183"/>
                  <a:pt x="149" y="181"/>
                  <a:pt x="148" y="180"/>
                </a:cubicBezTo>
                <a:cubicBezTo>
                  <a:pt x="146" y="175"/>
                  <a:pt x="146" y="175"/>
                  <a:pt x="146" y="175"/>
                </a:cubicBezTo>
                <a:cubicBezTo>
                  <a:pt x="150" y="172"/>
                  <a:pt x="154" y="169"/>
                  <a:pt x="158" y="166"/>
                </a:cubicBezTo>
                <a:cubicBezTo>
                  <a:pt x="162" y="170"/>
                  <a:pt x="162" y="170"/>
                  <a:pt x="162" y="170"/>
                </a:cubicBezTo>
                <a:cubicBezTo>
                  <a:pt x="163" y="171"/>
                  <a:pt x="163" y="171"/>
                  <a:pt x="164" y="171"/>
                </a:cubicBezTo>
                <a:cubicBezTo>
                  <a:pt x="165" y="171"/>
                  <a:pt x="165" y="171"/>
                  <a:pt x="166" y="170"/>
                </a:cubicBezTo>
                <a:cubicBezTo>
                  <a:pt x="168" y="168"/>
                  <a:pt x="170" y="166"/>
                  <a:pt x="172" y="164"/>
                </a:cubicBezTo>
                <a:cubicBezTo>
                  <a:pt x="172" y="163"/>
                  <a:pt x="172" y="162"/>
                  <a:pt x="172" y="161"/>
                </a:cubicBezTo>
                <a:cubicBezTo>
                  <a:pt x="167" y="157"/>
                  <a:pt x="167" y="157"/>
                  <a:pt x="167" y="157"/>
                </a:cubicBezTo>
                <a:cubicBezTo>
                  <a:pt x="171" y="153"/>
                  <a:pt x="174" y="149"/>
                  <a:pt x="176" y="144"/>
                </a:cubicBezTo>
                <a:cubicBezTo>
                  <a:pt x="182" y="147"/>
                  <a:pt x="182" y="147"/>
                  <a:pt x="182" y="147"/>
                </a:cubicBezTo>
                <a:cubicBezTo>
                  <a:pt x="182" y="147"/>
                  <a:pt x="183" y="147"/>
                  <a:pt x="183" y="147"/>
                </a:cubicBezTo>
                <a:cubicBezTo>
                  <a:pt x="184" y="147"/>
                  <a:pt x="185" y="147"/>
                  <a:pt x="185" y="146"/>
                </a:cubicBezTo>
                <a:cubicBezTo>
                  <a:pt x="186" y="144"/>
                  <a:pt x="188" y="141"/>
                  <a:pt x="189" y="139"/>
                </a:cubicBezTo>
                <a:cubicBezTo>
                  <a:pt x="189" y="137"/>
                  <a:pt x="189" y="136"/>
                  <a:pt x="188" y="136"/>
                </a:cubicBezTo>
                <a:cubicBezTo>
                  <a:pt x="182" y="133"/>
                  <a:pt x="182" y="133"/>
                  <a:pt x="182" y="133"/>
                </a:cubicBezTo>
                <a:cubicBezTo>
                  <a:pt x="184" y="128"/>
                  <a:pt x="186" y="123"/>
                  <a:pt x="187" y="118"/>
                </a:cubicBezTo>
                <a:cubicBezTo>
                  <a:pt x="193" y="119"/>
                  <a:pt x="193" y="119"/>
                  <a:pt x="193" y="119"/>
                </a:cubicBezTo>
                <a:cubicBezTo>
                  <a:pt x="194" y="119"/>
                  <a:pt x="194" y="119"/>
                  <a:pt x="194" y="119"/>
                </a:cubicBezTo>
                <a:cubicBezTo>
                  <a:pt x="195" y="119"/>
                  <a:pt x="196" y="118"/>
                  <a:pt x="196" y="117"/>
                </a:cubicBezTo>
                <a:cubicBezTo>
                  <a:pt x="196" y="114"/>
                  <a:pt x="197" y="112"/>
                  <a:pt x="197" y="109"/>
                </a:cubicBezTo>
                <a:cubicBezTo>
                  <a:pt x="197" y="107"/>
                  <a:pt x="197" y="106"/>
                  <a:pt x="195" y="106"/>
                </a:cubicBezTo>
                <a:close/>
              </a:path>
            </a:pathLst>
          </a:custGeom>
          <a:solidFill>
            <a:schemeClr val="tx1">
              <a:lumMod val="50000"/>
              <a:lumOff val="50000"/>
            </a:schemeClr>
          </a:solidFill>
          <a:ln w="19050" cap="rnd">
            <a:solidFill>
              <a:schemeClr val="tx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Freeform 8">
            <a:extLst>
              <a:ext uri="{FF2B5EF4-FFF2-40B4-BE49-F238E27FC236}">
                <a16:creationId xmlns:a16="http://schemas.microsoft.com/office/drawing/2014/main" id="{5E966C4D-F113-490E-9A4A-C3E4EC467CA6}"/>
              </a:ext>
            </a:extLst>
          </p:cNvPr>
          <p:cNvSpPr>
            <a:spLocks/>
          </p:cNvSpPr>
          <p:nvPr/>
        </p:nvSpPr>
        <p:spPr bwMode="auto">
          <a:xfrm>
            <a:off x="8041549" y="2422382"/>
            <a:ext cx="1964254" cy="1846248"/>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tx1">
              <a:lumMod val="65000"/>
              <a:lumOff val="35000"/>
            </a:schemeClr>
          </a:solidFill>
          <a:ln w="19050" cap="rnd">
            <a:solidFill>
              <a:schemeClr val="tx1">
                <a:lumMod val="75000"/>
                <a:lumOff val="2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35637385-456D-4C22-B30F-C08821F4ED5F}"/>
              </a:ext>
            </a:extLst>
          </p:cNvPr>
          <p:cNvSpPr>
            <a:spLocks/>
          </p:cNvSpPr>
          <p:nvPr/>
        </p:nvSpPr>
        <p:spPr bwMode="auto">
          <a:xfrm>
            <a:off x="5019424" y="3045000"/>
            <a:ext cx="2194026" cy="2186182"/>
          </a:xfrm>
          <a:custGeom>
            <a:avLst/>
            <a:gdLst>
              <a:gd name="T0" fmla="*/ 189 w 197"/>
              <a:gd name="T1" fmla="*/ 92 h 196"/>
              <a:gd name="T2" fmla="*/ 196 w 197"/>
              <a:gd name="T3" fmla="*/ 80 h 196"/>
              <a:gd name="T4" fmla="*/ 187 w 197"/>
              <a:gd name="T5" fmla="*/ 79 h 196"/>
              <a:gd name="T6" fmla="*/ 189 w 197"/>
              <a:gd name="T7" fmla="*/ 58 h 196"/>
              <a:gd name="T8" fmla="*/ 183 w 197"/>
              <a:gd name="T9" fmla="*/ 50 h 196"/>
              <a:gd name="T10" fmla="*/ 172 w 197"/>
              <a:gd name="T11" fmla="*/ 35 h 196"/>
              <a:gd name="T12" fmla="*/ 165 w 197"/>
              <a:gd name="T13" fmla="*/ 26 h 196"/>
              <a:gd name="T14" fmla="*/ 147 w 197"/>
              <a:gd name="T15" fmla="*/ 21 h 196"/>
              <a:gd name="T16" fmla="*/ 141 w 197"/>
              <a:gd name="T17" fmla="*/ 9 h 196"/>
              <a:gd name="T18" fmla="*/ 135 w 197"/>
              <a:gd name="T19" fmla="*/ 15 h 196"/>
              <a:gd name="T20" fmla="*/ 122 w 197"/>
              <a:gd name="T21" fmla="*/ 4 h 196"/>
              <a:gd name="T22" fmla="*/ 111 w 197"/>
              <a:gd name="T23" fmla="*/ 0 h 196"/>
              <a:gd name="T24" fmla="*/ 98 w 197"/>
              <a:gd name="T25" fmla="*/ 8 h 196"/>
              <a:gd name="T26" fmla="*/ 98 w 197"/>
              <a:gd name="T27" fmla="*/ 8 h 196"/>
              <a:gd name="T28" fmla="*/ 92 w 197"/>
              <a:gd name="T29" fmla="*/ 2 h 196"/>
              <a:gd name="T30" fmla="*/ 81 w 197"/>
              <a:gd name="T31" fmla="*/ 1 h 196"/>
              <a:gd name="T32" fmla="*/ 65 w 197"/>
              <a:gd name="T33" fmla="*/ 14 h 196"/>
              <a:gd name="T34" fmla="*/ 59 w 197"/>
              <a:gd name="T35" fmla="*/ 7 h 196"/>
              <a:gd name="T36" fmla="*/ 53 w 197"/>
              <a:gd name="T37" fmla="*/ 20 h 196"/>
              <a:gd name="T38" fmla="*/ 35 w 197"/>
              <a:gd name="T39" fmla="*/ 23 h 196"/>
              <a:gd name="T40" fmla="*/ 27 w 197"/>
              <a:gd name="T41" fmla="*/ 33 h 196"/>
              <a:gd name="T42" fmla="*/ 16 w 197"/>
              <a:gd name="T43" fmla="*/ 47 h 196"/>
              <a:gd name="T44" fmla="*/ 9 w 197"/>
              <a:gd name="T45" fmla="*/ 55 h 196"/>
              <a:gd name="T46" fmla="*/ 13 w 197"/>
              <a:gd name="T47" fmla="*/ 69 h 196"/>
              <a:gd name="T48" fmla="*/ 4 w 197"/>
              <a:gd name="T49" fmla="*/ 75 h 196"/>
              <a:gd name="T50" fmla="*/ 2 w 197"/>
              <a:gd name="T51" fmla="*/ 88 h 196"/>
              <a:gd name="T52" fmla="*/ 2 w 197"/>
              <a:gd name="T53" fmla="*/ 105 h 196"/>
              <a:gd name="T54" fmla="*/ 4 w 197"/>
              <a:gd name="T55" fmla="*/ 118 h 196"/>
              <a:gd name="T56" fmla="*/ 15 w 197"/>
              <a:gd name="T57" fmla="*/ 132 h 196"/>
              <a:gd name="T58" fmla="*/ 12 w 197"/>
              <a:gd name="T59" fmla="*/ 145 h 196"/>
              <a:gd name="T60" fmla="*/ 21 w 197"/>
              <a:gd name="T61" fmla="*/ 144 h 196"/>
              <a:gd name="T62" fmla="*/ 25 w 197"/>
              <a:gd name="T63" fmla="*/ 163 h 196"/>
              <a:gd name="T64" fmla="*/ 34 w 197"/>
              <a:gd name="T65" fmla="*/ 170 h 196"/>
              <a:gd name="T66" fmla="*/ 48 w 197"/>
              <a:gd name="T67" fmla="*/ 180 h 196"/>
              <a:gd name="T68" fmla="*/ 58 w 197"/>
              <a:gd name="T69" fmla="*/ 187 h 196"/>
              <a:gd name="T70" fmla="*/ 70 w 197"/>
              <a:gd name="T71" fmla="*/ 183 h 196"/>
              <a:gd name="T72" fmla="*/ 78 w 197"/>
              <a:gd name="T73" fmla="*/ 194 h 196"/>
              <a:gd name="T74" fmla="*/ 89 w 197"/>
              <a:gd name="T75" fmla="*/ 194 h 196"/>
              <a:gd name="T76" fmla="*/ 105 w 197"/>
              <a:gd name="T77" fmla="*/ 188 h 196"/>
              <a:gd name="T78" fmla="*/ 108 w 197"/>
              <a:gd name="T79" fmla="*/ 196 h 196"/>
              <a:gd name="T80" fmla="*/ 118 w 197"/>
              <a:gd name="T81" fmla="*/ 186 h 196"/>
              <a:gd name="T82" fmla="*/ 137 w 197"/>
              <a:gd name="T83" fmla="*/ 189 h 196"/>
              <a:gd name="T84" fmla="*/ 147 w 197"/>
              <a:gd name="T85" fmla="*/ 182 h 196"/>
              <a:gd name="T86" fmla="*/ 161 w 197"/>
              <a:gd name="T87" fmla="*/ 172 h 196"/>
              <a:gd name="T88" fmla="*/ 171 w 197"/>
              <a:gd name="T89" fmla="*/ 166 h 196"/>
              <a:gd name="T90" fmla="*/ 176 w 197"/>
              <a:gd name="T91" fmla="*/ 146 h 196"/>
              <a:gd name="T92" fmla="*/ 184 w 197"/>
              <a:gd name="T93" fmla="*/ 148 h 196"/>
              <a:gd name="T94" fmla="*/ 182 w 197"/>
              <a:gd name="T95" fmla="*/ 134 h 196"/>
              <a:gd name="T96" fmla="*/ 193 w 197"/>
              <a:gd name="T97" fmla="*/ 121 h 196"/>
              <a:gd name="T98" fmla="*/ 197 w 197"/>
              <a:gd name="T99" fmla="*/ 1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196">
                <a:moveTo>
                  <a:pt x="195" y="108"/>
                </a:moveTo>
                <a:cubicBezTo>
                  <a:pt x="189" y="107"/>
                  <a:pt x="189" y="107"/>
                  <a:pt x="189" y="107"/>
                </a:cubicBezTo>
                <a:cubicBezTo>
                  <a:pt x="190" y="102"/>
                  <a:pt x="190" y="97"/>
                  <a:pt x="189" y="92"/>
                </a:cubicBezTo>
                <a:cubicBezTo>
                  <a:pt x="195" y="91"/>
                  <a:pt x="195" y="91"/>
                  <a:pt x="195" y="91"/>
                </a:cubicBezTo>
                <a:cubicBezTo>
                  <a:pt x="197" y="90"/>
                  <a:pt x="197" y="89"/>
                  <a:pt x="197" y="88"/>
                </a:cubicBezTo>
                <a:cubicBezTo>
                  <a:pt x="197" y="85"/>
                  <a:pt x="197" y="83"/>
                  <a:pt x="196" y="80"/>
                </a:cubicBezTo>
                <a:cubicBezTo>
                  <a:pt x="196" y="79"/>
                  <a:pt x="195" y="78"/>
                  <a:pt x="194" y="78"/>
                </a:cubicBezTo>
                <a:cubicBezTo>
                  <a:pt x="194" y="78"/>
                  <a:pt x="194" y="78"/>
                  <a:pt x="194" y="78"/>
                </a:cubicBezTo>
                <a:cubicBezTo>
                  <a:pt x="187" y="79"/>
                  <a:pt x="187" y="79"/>
                  <a:pt x="187" y="79"/>
                </a:cubicBezTo>
                <a:cubicBezTo>
                  <a:pt x="186" y="74"/>
                  <a:pt x="185" y="69"/>
                  <a:pt x="183" y="64"/>
                </a:cubicBezTo>
                <a:cubicBezTo>
                  <a:pt x="188" y="61"/>
                  <a:pt x="188" y="61"/>
                  <a:pt x="188" y="61"/>
                </a:cubicBezTo>
                <a:cubicBezTo>
                  <a:pt x="189" y="61"/>
                  <a:pt x="190" y="59"/>
                  <a:pt x="189" y="58"/>
                </a:cubicBezTo>
                <a:cubicBezTo>
                  <a:pt x="188" y="56"/>
                  <a:pt x="187" y="53"/>
                  <a:pt x="186" y="51"/>
                </a:cubicBezTo>
                <a:cubicBezTo>
                  <a:pt x="185" y="50"/>
                  <a:pt x="184" y="49"/>
                  <a:pt x="184" y="49"/>
                </a:cubicBezTo>
                <a:cubicBezTo>
                  <a:pt x="183" y="49"/>
                  <a:pt x="183" y="50"/>
                  <a:pt x="183" y="50"/>
                </a:cubicBezTo>
                <a:cubicBezTo>
                  <a:pt x="177" y="52"/>
                  <a:pt x="177" y="52"/>
                  <a:pt x="177" y="52"/>
                </a:cubicBezTo>
                <a:cubicBezTo>
                  <a:pt x="174" y="48"/>
                  <a:pt x="171" y="44"/>
                  <a:pt x="168" y="40"/>
                </a:cubicBezTo>
                <a:cubicBezTo>
                  <a:pt x="172" y="35"/>
                  <a:pt x="172" y="35"/>
                  <a:pt x="172" y="35"/>
                </a:cubicBezTo>
                <a:cubicBezTo>
                  <a:pt x="173" y="35"/>
                  <a:pt x="173" y="33"/>
                  <a:pt x="173" y="32"/>
                </a:cubicBezTo>
                <a:cubicBezTo>
                  <a:pt x="171" y="30"/>
                  <a:pt x="169" y="28"/>
                  <a:pt x="167" y="26"/>
                </a:cubicBezTo>
                <a:cubicBezTo>
                  <a:pt x="166" y="26"/>
                  <a:pt x="166" y="26"/>
                  <a:pt x="165" y="26"/>
                </a:cubicBezTo>
                <a:cubicBezTo>
                  <a:pt x="164" y="26"/>
                  <a:pt x="164" y="26"/>
                  <a:pt x="163" y="26"/>
                </a:cubicBezTo>
                <a:cubicBezTo>
                  <a:pt x="159" y="30"/>
                  <a:pt x="159" y="30"/>
                  <a:pt x="159" y="30"/>
                </a:cubicBezTo>
                <a:cubicBezTo>
                  <a:pt x="155" y="27"/>
                  <a:pt x="151" y="24"/>
                  <a:pt x="147" y="21"/>
                </a:cubicBezTo>
                <a:cubicBezTo>
                  <a:pt x="150" y="16"/>
                  <a:pt x="150" y="16"/>
                  <a:pt x="150" y="16"/>
                </a:cubicBezTo>
                <a:cubicBezTo>
                  <a:pt x="150" y="15"/>
                  <a:pt x="150" y="13"/>
                  <a:pt x="149" y="13"/>
                </a:cubicBezTo>
                <a:cubicBezTo>
                  <a:pt x="146" y="12"/>
                  <a:pt x="144" y="10"/>
                  <a:pt x="141" y="9"/>
                </a:cubicBezTo>
                <a:cubicBezTo>
                  <a:pt x="141" y="9"/>
                  <a:pt x="140" y="9"/>
                  <a:pt x="140" y="9"/>
                </a:cubicBezTo>
                <a:cubicBezTo>
                  <a:pt x="139" y="9"/>
                  <a:pt x="139" y="9"/>
                  <a:pt x="138" y="10"/>
                </a:cubicBezTo>
                <a:cubicBezTo>
                  <a:pt x="135" y="15"/>
                  <a:pt x="135" y="15"/>
                  <a:pt x="135" y="15"/>
                </a:cubicBezTo>
                <a:cubicBezTo>
                  <a:pt x="133" y="14"/>
                  <a:pt x="130" y="13"/>
                  <a:pt x="128" y="13"/>
                </a:cubicBezTo>
                <a:cubicBezTo>
                  <a:pt x="126" y="12"/>
                  <a:pt x="123" y="11"/>
                  <a:pt x="121" y="10"/>
                </a:cubicBezTo>
                <a:cubicBezTo>
                  <a:pt x="122" y="4"/>
                  <a:pt x="122" y="4"/>
                  <a:pt x="122" y="4"/>
                </a:cubicBezTo>
                <a:cubicBezTo>
                  <a:pt x="122" y="3"/>
                  <a:pt x="121" y="2"/>
                  <a:pt x="120" y="2"/>
                </a:cubicBezTo>
                <a:cubicBezTo>
                  <a:pt x="117" y="1"/>
                  <a:pt x="114" y="1"/>
                  <a:pt x="111" y="0"/>
                </a:cubicBezTo>
                <a:cubicBezTo>
                  <a:pt x="111" y="0"/>
                  <a:pt x="111" y="0"/>
                  <a:pt x="111" y="0"/>
                </a:cubicBezTo>
                <a:cubicBezTo>
                  <a:pt x="110" y="0"/>
                  <a:pt x="109" y="1"/>
                  <a:pt x="109" y="2"/>
                </a:cubicBezTo>
                <a:cubicBezTo>
                  <a:pt x="108" y="8"/>
                  <a:pt x="108" y="8"/>
                  <a:pt x="108" y="8"/>
                </a:cubicBezTo>
                <a:cubicBezTo>
                  <a:pt x="105" y="8"/>
                  <a:pt x="102" y="8"/>
                  <a:pt x="98" y="8"/>
                </a:cubicBezTo>
                <a:cubicBezTo>
                  <a:pt x="98" y="9"/>
                  <a:pt x="98" y="9"/>
                  <a:pt x="98" y="9"/>
                </a:cubicBezTo>
                <a:cubicBezTo>
                  <a:pt x="98" y="9"/>
                  <a:pt x="98" y="9"/>
                  <a:pt x="98" y="9"/>
                </a:cubicBezTo>
                <a:cubicBezTo>
                  <a:pt x="98" y="8"/>
                  <a:pt x="98" y="8"/>
                  <a:pt x="98" y="8"/>
                </a:cubicBezTo>
                <a:cubicBezTo>
                  <a:pt x="98" y="8"/>
                  <a:pt x="98" y="8"/>
                  <a:pt x="98" y="8"/>
                </a:cubicBezTo>
                <a:cubicBezTo>
                  <a:pt x="96" y="8"/>
                  <a:pt x="95" y="8"/>
                  <a:pt x="93" y="8"/>
                </a:cubicBezTo>
                <a:cubicBezTo>
                  <a:pt x="92" y="2"/>
                  <a:pt x="92" y="2"/>
                  <a:pt x="92" y="2"/>
                </a:cubicBezTo>
                <a:cubicBezTo>
                  <a:pt x="91" y="1"/>
                  <a:pt x="90" y="0"/>
                  <a:pt x="89" y="0"/>
                </a:cubicBezTo>
                <a:cubicBezTo>
                  <a:pt x="89" y="0"/>
                  <a:pt x="89" y="0"/>
                  <a:pt x="89" y="0"/>
                </a:cubicBezTo>
                <a:cubicBezTo>
                  <a:pt x="86" y="0"/>
                  <a:pt x="83" y="0"/>
                  <a:pt x="81" y="1"/>
                </a:cubicBezTo>
                <a:cubicBezTo>
                  <a:pt x="79" y="1"/>
                  <a:pt x="79" y="2"/>
                  <a:pt x="79" y="3"/>
                </a:cubicBezTo>
                <a:cubicBezTo>
                  <a:pt x="80" y="10"/>
                  <a:pt x="80" y="10"/>
                  <a:pt x="80" y="10"/>
                </a:cubicBezTo>
                <a:cubicBezTo>
                  <a:pt x="75" y="11"/>
                  <a:pt x="70" y="12"/>
                  <a:pt x="65" y="14"/>
                </a:cubicBezTo>
                <a:cubicBezTo>
                  <a:pt x="62" y="8"/>
                  <a:pt x="62" y="8"/>
                  <a:pt x="62" y="8"/>
                </a:cubicBezTo>
                <a:cubicBezTo>
                  <a:pt x="62" y="8"/>
                  <a:pt x="61" y="7"/>
                  <a:pt x="60" y="7"/>
                </a:cubicBezTo>
                <a:cubicBezTo>
                  <a:pt x="60" y="7"/>
                  <a:pt x="59" y="7"/>
                  <a:pt x="59" y="7"/>
                </a:cubicBezTo>
                <a:cubicBezTo>
                  <a:pt x="57" y="8"/>
                  <a:pt x="54" y="10"/>
                  <a:pt x="52" y="11"/>
                </a:cubicBezTo>
                <a:cubicBezTo>
                  <a:pt x="50" y="12"/>
                  <a:pt x="50" y="13"/>
                  <a:pt x="51" y="14"/>
                </a:cubicBezTo>
                <a:cubicBezTo>
                  <a:pt x="53" y="20"/>
                  <a:pt x="53" y="20"/>
                  <a:pt x="53" y="20"/>
                </a:cubicBezTo>
                <a:cubicBezTo>
                  <a:pt x="49" y="22"/>
                  <a:pt x="45" y="25"/>
                  <a:pt x="41" y="28"/>
                </a:cubicBezTo>
                <a:cubicBezTo>
                  <a:pt x="36" y="24"/>
                  <a:pt x="36" y="24"/>
                  <a:pt x="36" y="24"/>
                </a:cubicBezTo>
                <a:cubicBezTo>
                  <a:pt x="36" y="24"/>
                  <a:pt x="35" y="23"/>
                  <a:pt x="35" y="23"/>
                </a:cubicBezTo>
                <a:cubicBezTo>
                  <a:pt x="34" y="23"/>
                  <a:pt x="33" y="24"/>
                  <a:pt x="33" y="24"/>
                </a:cubicBezTo>
                <a:cubicBezTo>
                  <a:pt x="31" y="26"/>
                  <a:pt x="29" y="28"/>
                  <a:pt x="27" y="30"/>
                </a:cubicBezTo>
                <a:cubicBezTo>
                  <a:pt x="26" y="31"/>
                  <a:pt x="26" y="32"/>
                  <a:pt x="27" y="33"/>
                </a:cubicBezTo>
                <a:cubicBezTo>
                  <a:pt x="31" y="38"/>
                  <a:pt x="31" y="38"/>
                  <a:pt x="31" y="38"/>
                </a:cubicBezTo>
                <a:cubicBezTo>
                  <a:pt x="28" y="41"/>
                  <a:pt x="25" y="45"/>
                  <a:pt x="22" y="50"/>
                </a:cubicBezTo>
                <a:cubicBezTo>
                  <a:pt x="16" y="47"/>
                  <a:pt x="16" y="47"/>
                  <a:pt x="16" y="47"/>
                </a:cubicBezTo>
                <a:cubicBezTo>
                  <a:pt x="16" y="47"/>
                  <a:pt x="16" y="47"/>
                  <a:pt x="15" y="47"/>
                </a:cubicBezTo>
                <a:cubicBezTo>
                  <a:pt x="14" y="47"/>
                  <a:pt x="14" y="47"/>
                  <a:pt x="13" y="48"/>
                </a:cubicBezTo>
                <a:cubicBezTo>
                  <a:pt x="12" y="50"/>
                  <a:pt x="11" y="53"/>
                  <a:pt x="9" y="55"/>
                </a:cubicBezTo>
                <a:cubicBezTo>
                  <a:pt x="9" y="56"/>
                  <a:pt x="9" y="58"/>
                  <a:pt x="10" y="58"/>
                </a:cubicBezTo>
                <a:cubicBezTo>
                  <a:pt x="16" y="61"/>
                  <a:pt x="16" y="61"/>
                  <a:pt x="16" y="61"/>
                </a:cubicBezTo>
                <a:cubicBezTo>
                  <a:pt x="15" y="64"/>
                  <a:pt x="14" y="66"/>
                  <a:pt x="13" y="69"/>
                </a:cubicBezTo>
                <a:cubicBezTo>
                  <a:pt x="12" y="71"/>
                  <a:pt x="11" y="73"/>
                  <a:pt x="11" y="76"/>
                </a:cubicBezTo>
                <a:cubicBezTo>
                  <a:pt x="5" y="75"/>
                  <a:pt x="5" y="75"/>
                  <a:pt x="5" y="75"/>
                </a:cubicBezTo>
                <a:cubicBezTo>
                  <a:pt x="4" y="75"/>
                  <a:pt x="4" y="75"/>
                  <a:pt x="4" y="75"/>
                </a:cubicBezTo>
                <a:cubicBezTo>
                  <a:pt x="3" y="75"/>
                  <a:pt x="2" y="76"/>
                  <a:pt x="2" y="77"/>
                </a:cubicBezTo>
                <a:cubicBezTo>
                  <a:pt x="1" y="80"/>
                  <a:pt x="1" y="82"/>
                  <a:pt x="0" y="85"/>
                </a:cubicBezTo>
                <a:cubicBezTo>
                  <a:pt x="0" y="86"/>
                  <a:pt x="1" y="87"/>
                  <a:pt x="2" y="88"/>
                </a:cubicBezTo>
                <a:cubicBezTo>
                  <a:pt x="8" y="89"/>
                  <a:pt x="8" y="89"/>
                  <a:pt x="8" y="89"/>
                </a:cubicBezTo>
                <a:cubicBezTo>
                  <a:pt x="8" y="94"/>
                  <a:pt x="8" y="99"/>
                  <a:pt x="8" y="104"/>
                </a:cubicBezTo>
                <a:cubicBezTo>
                  <a:pt x="2" y="105"/>
                  <a:pt x="2" y="105"/>
                  <a:pt x="2" y="105"/>
                </a:cubicBezTo>
                <a:cubicBezTo>
                  <a:pt x="1" y="105"/>
                  <a:pt x="0" y="106"/>
                  <a:pt x="0" y="108"/>
                </a:cubicBezTo>
                <a:cubicBezTo>
                  <a:pt x="1" y="110"/>
                  <a:pt x="1" y="113"/>
                  <a:pt x="1" y="116"/>
                </a:cubicBezTo>
                <a:cubicBezTo>
                  <a:pt x="2" y="117"/>
                  <a:pt x="3" y="118"/>
                  <a:pt x="4" y="118"/>
                </a:cubicBezTo>
                <a:cubicBezTo>
                  <a:pt x="4" y="118"/>
                  <a:pt x="4" y="118"/>
                  <a:pt x="4" y="118"/>
                </a:cubicBezTo>
                <a:cubicBezTo>
                  <a:pt x="10" y="117"/>
                  <a:pt x="10" y="117"/>
                  <a:pt x="10" y="117"/>
                </a:cubicBezTo>
                <a:cubicBezTo>
                  <a:pt x="11" y="122"/>
                  <a:pt x="13" y="127"/>
                  <a:pt x="15" y="132"/>
                </a:cubicBezTo>
                <a:cubicBezTo>
                  <a:pt x="9" y="135"/>
                  <a:pt x="9" y="135"/>
                  <a:pt x="9" y="135"/>
                </a:cubicBezTo>
                <a:cubicBezTo>
                  <a:pt x="8" y="135"/>
                  <a:pt x="8" y="136"/>
                  <a:pt x="8" y="138"/>
                </a:cubicBezTo>
                <a:cubicBezTo>
                  <a:pt x="9" y="140"/>
                  <a:pt x="11" y="143"/>
                  <a:pt x="12" y="145"/>
                </a:cubicBezTo>
                <a:cubicBezTo>
                  <a:pt x="12" y="146"/>
                  <a:pt x="13" y="146"/>
                  <a:pt x="14" y="146"/>
                </a:cubicBezTo>
                <a:cubicBezTo>
                  <a:pt x="14" y="146"/>
                  <a:pt x="15" y="146"/>
                  <a:pt x="15" y="146"/>
                </a:cubicBezTo>
                <a:cubicBezTo>
                  <a:pt x="21" y="144"/>
                  <a:pt x="21" y="144"/>
                  <a:pt x="21" y="144"/>
                </a:cubicBezTo>
                <a:cubicBezTo>
                  <a:pt x="23" y="148"/>
                  <a:pt x="26" y="152"/>
                  <a:pt x="29" y="156"/>
                </a:cubicBezTo>
                <a:cubicBezTo>
                  <a:pt x="25" y="160"/>
                  <a:pt x="25" y="160"/>
                  <a:pt x="25" y="160"/>
                </a:cubicBezTo>
                <a:cubicBezTo>
                  <a:pt x="24" y="161"/>
                  <a:pt x="24" y="163"/>
                  <a:pt x="25" y="163"/>
                </a:cubicBezTo>
                <a:cubicBezTo>
                  <a:pt x="27" y="166"/>
                  <a:pt x="29" y="168"/>
                  <a:pt x="31" y="170"/>
                </a:cubicBezTo>
                <a:cubicBezTo>
                  <a:pt x="31" y="170"/>
                  <a:pt x="32" y="170"/>
                  <a:pt x="33" y="170"/>
                </a:cubicBezTo>
                <a:cubicBezTo>
                  <a:pt x="33" y="170"/>
                  <a:pt x="34" y="170"/>
                  <a:pt x="34" y="170"/>
                </a:cubicBezTo>
                <a:cubicBezTo>
                  <a:pt x="39" y="165"/>
                  <a:pt x="39" y="165"/>
                  <a:pt x="39" y="165"/>
                </a:cubicBezTo>
                <a:cubicBezTo>
                  <a:pt x="42" y="169"/>
                  <a:pt x="47" y="172"/>
                  <a:pt x="51" y="174"/>
                </a:cubicBezTo>
                <a:cubicBezTo>
                  <a:pt x="48" y="180"/>
                  <a:pt x="48" y="180"/>
                  <a:pt x="48" y="180"/>
                </a:cubicBezTo>
                <a:cubicBezTo>
                  <a:pt x="48" y="181"/>
                  <a:pt x="48" y="182"/>
                  <a:pt x="49" y="183"/>
                </a:cubicBezTo>
                <a:cubicBezTo>
                  <a:pt x="51" y="184"/>
                  <a:pt x="54" y="186"/>
                  <a:pt x="57" y="187"/>
                </a:cubicBezTo>
                <a:cubicBezTo>
                  <a:pt x="57" y="187"/>
                  <a:pt x="57" y="187"/>
                  <a:pt x="58" y="187"/>
                </a:cubicBezTo>
                <a:cubicBezTo>
                  <a:pt x="58" y="187"/>
                  <a:pt x="59" y="187"/>
                  <a:pt x="59" y="186"/>
                </a:cubicBezTo>
                <a:cubicBezTo>
                  <a:pt x="63" y="181"/>
                  <a:pt x="63" y="181"/>
                  <a:pt x="63" y="181"/>
                </a:cubicBezTo>
                <a:cubicBezTo>
                  <a:pt x="65" y="182"/>
                  <a:pt x="67" y="182"/>
                  <a:pt x="70" y="183"/>
                </a:cubicBezTo>
                <a:cubicBezTo>
                  <a:pt x="72" y="184"/>
                  <a:pt x="74" y="185"/>
                  <a:pt x="77" y="185"/>
                </a:cubicBezTo>
                <a:cubicBezTo>
                  <a:pt x="76" y="192"/>
                  <a:pt x="76" y="192"/>
                  <a:pt x="76" y="192"/>
                </a:cubicBezTo>
                <a:cubicBezTo>
                  <a:pt x="76" y="193"/>
                  <a:pt x="76" y="194"/>
                  <a:pt x="78" y="194"/>
                </a:cubicBezTo>
                <a:cubicBezTo>
                  <a:pt x="81" y="195"/>
                  <a:pt x="83" y="195"/>
                  <a:pt x="86" y="196"/>
                </a:cubicBezTo>
                <a:cubicBezTo>
                  <a:pt x="86" y="196"/>
                  <a:pt x="86" y="196"/>
                  <a:pt x="86" y="196"/>
                </a:cubicBezTo>
                <a:cubicBezTo>
                  <a:pt x="87" y="196"/>
                  <a:pt x="88" y="195"/>
                  <a:pt x="89" y="194"/>
                </a:cubicBezTo>
                <a:cubicBezTo>
                  <a:pt x="90" y="188"/>
                  <a:pt x="90" y="188"/>
                  <a:pt x="90" y="188"/>
                </a:cubicBezTo>
                <a:cubicBezTo>
                  <a:pt x="93" y="188"/>
                  <a:pt x="96" y="188"/>
                  <a:pt x="99" y="188"/>
                </a:cubicBezTo>
                <a:cubicBezTo>
                  <a:pt x="101" y="188"/>
                  <a:pt x="103" y="188"/>
                  <a:pt x="105" y="188"/>
                </a:cubicBezTo>
                <a:cubicBezTo>
                  <a:pt x="106" y="194"/>
                  <a:pt x="106" y="194"/>
                  <a:pt x="106" y="194"/>
                </a:cubicBezTo>
                <a:cubicBezTo>
                  <a:pt x="106" y="195"/>
                  <a:pt x="107" y="196"/>
                  <a:pt x="108" y="196"/>
                </a:cubicBezTo>
                <a:cubicBezTo>
                  <a:pt x="108" y="196"/>
                  <a:pt x="108" y="196"/>
                  <a:pt x="108" y="196"/>
                </a:cubicBezTo>
                <a:cubicBezTo>
                  <a:pt x="111" y="196"/>
                  <a:pt x="114" y="195"/>
                  <a:pt x="117" y="195"/>
                </a:cubicBezTo>
                <a:cubicBezTo>
                  <a:pt x="118" y="195"/>
                  <a:pt x="119" y="194"/>
                  <a:pt x="119" y="192"/>
                </a:cubicBezTo>
                <a:cubicBezTo>
                  <a:pt x="118" y="186"/>
                  <a:pt x="118" y="186"/>
                  <a:pt x="118" y="186"/>
                </a:cubicBezTo>
                <a:cubicBezTo>
                  <a:pt x="123" y="185"/>
                  <a:pt x="128" y="184"/>
                  <a:pt x="133" y="182"/>
                </a:cubicBezTo>
                <a:cubicBezTo>
                  <a:pt x="135" y="187"/>
                  <a:pt x="135" y="187"/>
                  <a:pt x="135" y="187"/>
                </a:cubicBezTo>
                <a:cubicBezTo>
                  <a:pt x="136" y="188"/>
                  <a:pt x="137" y="189"/>
                  <a:pt x="137" y="189"/>
                </a:cubicBezTo>
                <a:cubicBezTo>
                  <a:pt x="138" y="189"/>
                  <a:pt x="138" y="189"/>
                  <a:pt x="138" y="188"/>
                </a:cubicBezTo>
                <a:cubicBezTo>
                  <a:pt x="141" y="187"/>
                  <a:pt x="143" y="186"/>
                  <a:pt x="146" y="185"/>
                </a:cubicBezTo>
                <a:cubicBezTo>
                  <a:pt x="147" y="184"/>
                  <a:pt x="148" y="183"/>
                  <a:pt x="147" y="182"/>
                </a:cubicBezTo>
                <a:cubicBezTo>
                  <a:pt x="144" y="176"/>
                  <a:pt x="144" y="176"/>
                  <a:pt x="144" y="176"/>
                </a:cubicBezTo>
                <a:cubicBezTo>
                  <a:pt x="149" y="174"/>
                  <a:pt x="153" y="171"/>
                  <a:pt x="157" y="167"/>
                </a:cubicBezTo>
                <a:cubicBezTo>
                  <a:pt x="161" y="172"/>
                  <a:pt x="161" y="172"/>
                  <a:pt x="161" y="172"/>
                </a:cubicBezTo>
                <a:cubicBezTo>
                  <a:pt x="162" y="172"/>
                  <a:pt x="162" y="172"/>
                  <a:pt x="163" y="172"/>
                </a:cubicBezTo>
                <a:cubicBezTo>
                  <a:pt x="164" y="172"/>
                  <a:pt x="164" y="172"/>
                  <a:pt x="165" y="172"/>
                </a:cubicBezTo>
                <a:cubicBezTo>
                  <a:pt x="167" y="170"/>
                  <a:pt x="169" y="168"/>
                  <a:pt x="171" y="166"/>
                </a:cubicBezTo>
                <a:cubicBezTo>
                  <a:pt x="172" y="165"/>
                  <a:pt x="172" y="164"/>
                  <a:pt x="171" y="163"/>
                </a:cubicBezTo>
                <a:cubicBezTo>
                  <a:pt x="166" y="158"/>
                  <a:pt x="166" y="158"/>
                  <a:pt x="166" y="158"/>
                </a:cubicBezTo>
                <a:cubicBezTo>
                  <a:pt x="170" y="155"/>
                  <a:pt x="173" y="150"/>
                  <a:pt x="176" y="146"/>
                </a:cubicBezTo>
                <a:cubicBezTo>
                  <a:pt x="181" y="149"/>
                  <a:pt x="181" y="149"/>
                  <a:pt x="181" y="149"/>
                </a:cubicBezTo>
                <a:cubicBezTo>
                  <a:pt x="182" y="149"/>
                  <a:pt x="182" y="149"/>
                  <a:pt x="182" y="149"/>
                </a:cubicBezTo>
                <a:cubicBezTo>
                  <a:pt x="183" y="149"/>
                  <a:pt x="184" y="149"/>
                  <a:pt x="184" y="148"/>
                </a:cubicBezTo>
                <a:cubicBezTo>
                  <a:pt x="186" y="146"/>
                  <a:pt x="187" y="143"/>
                  <a:pt x="188" y="140"/>
                </a:cubicBezTo>
                <a:cubicBezTo>
                  <a:pt x="189" y="139"/>
                  <a:pt x="188" y="138"/>
                  <a:pt x="187" y="138"/>
                </a:cubicBezTo>
                <a:cubicBezTo>
                  <a:pt x="182" y="134"/>
                  <a:pt x="182" y="134"/>
                  <a:pt x="182" y="134"/>
                </a:cubicBezTo>
                <a:cubicBezTo>
                  <a:pt x="183" y="132"/>
                  <a:pt x="184" y="130"/>
                  <a:pt x="185" y="127"/>
                </a:cubicBezTo>
                <a:cubicBezTo>
                  <a:pt x="186" y="125"/>
                  <a:pt x="186" y="122"/>
                  <a:pt x="187" y="120"/>
                </a:cubicBezTo>
                <a:cubicBezTo>
                  <a:pt x="193" y="121"/>
                  <a:pt x="193" y="121"/>
                  <a:pt x="193" y="121"/>
                </a:cubicBezTo>
                <a:cubicBezTo>
                  <a:pt x="193" y="121"/>
                  <a:pt x="193" y="121"/>
                  <a:pt x="193" y="121"/>
                </a:cubicBezTo>
                <a:cubicBezTo>
                  <a:pt x="194" y="121"/>
                  <a:pt x="195" y="120"/>
                  <a:pt x="196" y="119"/>
                </a:cubicBezTo>
                <a:cubicBezTo>
                  <a:pt x="196" y="116"/>
                  <a:pt x="197" y="113"/>
                  <a:pt x="197" y="111"/>
                </a:cubicBezTo>
                <a:cubicBezTo>
                  <a:pt x="197" y="110"/>
                  <a:pt x="196" y="108"/>
                  <a:pt x="195" y="108"/>
                </a:cubicBezTo>
                <a:close/>
              </a:path>
            </a:pathLst>
          </a:custGeom>
          <a:solidFill>
            <a:schemeClr val="tx1">
              <a:lumMod val="85000"/>
              <a:lumOff val="15000"/>
            </a:schemeClr>
          </a:solidFill>
          <a:ln w="19050" cap="rnd">
            <a:solidFill>
              <a:schemeClr val="bg2">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4" name="Freeform 7">
            <a:extLst>
              <a:ext uri="{FF2B5EF4-FFF2-40B4-BE49-F238E27FC236}">
                <a16:creationId xmlns:a16="http://schemas.microsoft.com/office/drawing/2014/main" id="{9E9557AA-D47A-4397-BA93-16CCB0BC2AF2}"/>
              </a:ext>
            </a:extLst>
          </p:cNvPr>
          <p:cNvSpPr>
            <a:spLocks/>
          </p:cNvSpPr>
          <p:nvPr/>
        </p:nvSpPr>
        <p:spPr bwMode="auto">
          <a:xfrm>
            <a:off x="3635086" y="4118139"/>
            <a:ext cx="1615332" cy="1605920"/>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chemeClr val="bg2">
              <a:lumMod val="75000"/>
            </a:schemeClr>
          </a:solidFill>
          <a:ln w="19050" cap="rnd">
            <a:solidFill>
              <a:schemeClr val="tx1">
                <a:lumMod val="75000"/>
                <a:lumOff val="2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5" name="Rectangle 14">
            <a:extLst>
              <a:ext uri="{FF2B5EF4-FFF2-40B4-BE49-F238E27FC236}">
                <a16:creationId xmlns:a16="http://schemas.microsoft.com/office/drawing/2014/main" id="{C5CEB85A-51E5-40A0-BFCB-5CDEF68A4586}"/>
              </a:ext>
            </a:extLst>
          </p:cNvPr>
          <p:cNvSpPr/>
          <p:nvPr/>
        </p:nvSpPr>
        <p:spPr>
          <a:xfrm>
            <a:off x="2099687" y="3437881"/>
            <a:ext cx="2061271" cy="530658"/>
          </a:xfrm>
          <a:prstGeom prst="rect">
            <a:avLst/>
          </a:prstGeom>
        </p:spPr>
        <p:txBody>
          <a:bodyPr wrap="square">
            <a:spAutoFit/>
          </a:bodyPr>
          <a:lstStyle/>
          <a:p>
            <a:pPr algn="ctr">
              <a:lnSpc>
                <a:spcPct val="89000"/>
              </a:lnSpc>
            </a:pPr>
            <a:r>
              <a:rPr lang="en-US" sz="1600" b="1" dirty="0">
                <a:solidFill>
                  <a:srgbClr val="FFFFFF"/>
                </a:solidFill>
              </a:rPr>
              <a:t>Accounting &amp; </a:t>
            </a:r>
          </a:p>
          <a:p>
            <a:pPr algn="ctr">
              <a:lnSpc>
                <a:spcPct val="89000"/>
              </a:lnSpc>
            </a:pPr>
            <a:r>
              <a:rPr lang="en-US" sz="1600" b="1" dirty="0">
                <a:solidFill>
                  <a:srgbClr val="FFFFFF"/>
                </a:solidFill>
              </a:rPr>
              <a:t>Finance</a:t>
            </a:r>
          </a:p>
        </p:txBody>
      </p:sp>
      <p:sp>
        <p:nvSpPr>
          <p:cNvPr id="16" name="Rectangle 15">
            <a:extLst>
              <a:ext uri="{FF2B5EF4-FFF2-40B4-BE49-F238E27FC236}">
                <a16:creationId xmlns:a16="http://schemas.microsoft.com/office/drawing/2014/main" id="{2FA5FFA4-A38A-467A-9D87-595F1DBCB81C}"/>
              </a:ext>
            </a:extLst>
          </p:cNvPr>
          <p:cNvSpPr/>
          <p:nvPr/>
        </p:nvSpPr>
        <p:spPr>
          <a:xfrm>
            <a:off x="3961434" y="4698846"/>
            <a:ext cx="962636" cy="530658"/>
          </a:xfrm>
          <a:prstGeom prst="rect">
            <a:avLst/>
          </a:prstGeom>
        </p:spPr>
        <p:txBody>
          <a:bodyPr wrap="none">
            <a:spAutoFit/>
          </a:bodyPr>
          <a:lstStyle/>
          <a:p>
            <a:pPr algn="ctr">
              <a:lnSpc>
                <a:spcPct val="89000"/>
              </a:lnSpc>
            </a:pPr>
            <a:r>
              <a:rPr lang="en-US" sz="1600" b="1" dirty="0">
                <a:solidFill>
                  <a:srgbClr val="FFFFFF"/>
                </a:solidFill>
              </a:rPr>
              <a:t>Human </a:t>
            </a:r>
          </a:p>
          <a:p>
            <a:pPr algn="ctr">
              <a:lnSpc>
                <a:spcPct val="89000"/>
              </a:lnSpc>
            </a:pPr>
            <a:r>
              <a:rPr lang="en-US" sz="1600" b="1" dirty="0">
                <a:solidFill>
                  <a:srgbClr val="FFFFFF"/>
                </a:solidFill>
              </a:rPr>
              <a:t>Resource</a:t>
            </a:r>
          </a:p>
        </p:txBody>
      </p:sp>
      <p:sp>
        <p:nvSpPr>
          <p:cNvPr id="17" name="Rectangle 16">
            <a:extLst>
              <a:ext uri="{FF2B5EF4-FFF2-40B4-BE49-F238E27FC236}">
                <a16:creationId xmlns:a16="http://schemas.microsoft.com/office/drawing/2014/main" id="{E028A9E9-5BC9-44C8-BC70-B5395B4FD673}"/>
              </a:ext>
            </a:extLst>
          </p:cNvPr>
          <p:cNvSpPr/>
          <p:nvPr/>
        </p:nvSpPr>
        <p:spPr>
          <a:xfrm>
            <a:off x="5525571" y="3885201"/>
            <a:ext cx="1181734" cy="530658"/>
          </a:xfrm>
          <a:prstGeom prst="rect">
            <a:avLst/>
          </a:prstGeom>
        </p:spPr>
        <p:txBody>
          <a:bodyPr wrap="none">
            <a:spAutoFit/>
          </a:bodyPr>
          <a:lstStyle/>
          <a:p>
            <a:pPr algn="ctr">
              <a:lnSpc>
                <a:spcPct val="89000"/>
              </a:lnSpc>
            </a:pPr>
            <a:r>
              <a:rPr lang="en-US" sz="1600" b="1" dirty="0">
                <a:solidFill>
                  <a:srgbClr val="FFFFFF"/>
                </a:solidFill>
              </a:rPr>
              <a:t>QA &amp; </a:t>
            </a:r>
          </a:p>
          <a:p>
            <a:pPr algn="ctr">
              <a:lnSpc>
                <a:spcPct val="89000"/>
              </a:lnSpc>
            </a:pPr>
            <a:r>
              <a:rPr lang="en-US" sz="1600" b="1" dirty="0">
                <a:solidFill>
                  <a:srgbClr val="FFFFFF"/>
                </a:solidFill>
              </a:rPr>
              <a:t>Compliance</a:t>
            </a:r>
          </a:p>
        </p:txBody>
      </p:sp>
      <p:sp>
        <p:nvSpPr>
          <p:cNvPr id="18" name="Rectangle 17">
            <a:extLst>
              <a:ext uri="{FF2B5EF4-FFF2-40B4-BE49-F238E27FC236}">
                <a16:creationId xmlns:a16="http://schemas.microsoft.com/office/drawing/2014/main" id="{E35BA4EC-99C7-4830-A9A1-131F1289784C}"/>
              </a:ext>
            </a:extLst>
          </p:cNvPr>
          <p:cNvSpPr/>
          <p:nvPr/>
        </p:nvSpPr>
        <p:spPr>
          <a:xfrm>
            <a:off x="7510523" y="4415859"/>
            <a:ext cx="808234" cy="530658"/>
          </a:xfrm>
          <a:prstGeom prst="rect">
            <a:avLst/>
          </a:prstGeom>
        </p:spPr>
        <p:txBody>
          <a:bodyPr wrap="none">
            <a:spAutoFit/>
          </a:bodyPr>
          <a:lstStyle/>
          <a:p>
            <a:pPr algn="ctr">
              <a:lnSpc>
                <a:spcPct val="89000"/>
              </a:lnSpc>
            </a:pPr>
            <a:r>
              <a:rPr lang="en-US" sz="1600" b="1" dirty="0">
                <a:solidFill>
                  <a:srgbClr val="FFFFFF"/>
                </a:solidFill>
              </a:rPr>
              <a:t>Supply </a:t>
            </a:r>
          </a:p>
          <a:p>
            <a:pPr algn="ctr">
              <a:lnSpc>
                <a:spcPct val="89000"/>
              </a:lnSpc>
            </a:pPr>
            <a:r>
              <a:rPr lang="en-US" sz="1600" b="1" dirty="0">
                <a:solidFill>
                  <a:srgbClr val="FFFFFF"/>
                </a:solidFill>
              </a:rPr>
              <a:t>Chain</a:t>
            </a:r>
          </a:p>
        </p:txBody>
      </p:sp>
      <p:sp>
        <p:nvSpPr>
          <p:cNvPr id="27" name="Rectangle 26">
            <a:extLst>
              <a:ext uri="{FF2B5EF4-FFF2-40B4-BE49-F238E27FC236}">
                <a16:creationId xmlns:a16="http://schemas.microsoft.com/office/drawing/2014/main" id="{FEE17C81-44A0-42D7-94E2-E33D20937B0B}"/>
              </a:ext>
            </a:extLst>
          </p:cNvPr>
          <p:cNvSpPr/>
          <p:nvPr/>
        </p:nvSpPr>
        <p:spPr>
          <a:xfrm>
            <a:off x="8469999" y="3154175"/>
            <a:ext cx="1107354" cy="530658"/>
          </a:xfrm>
          <a:prstGeom prst="rect">
            <a:avLst/>
          </a:prstGeom>
        </p:spPr>
        <p:txBody>
          <a:bodyPr wrap="none">
            <a:spAutoFit/>
          </a:bodyPr>
          <a:lstStyle/>
          <a:p>
            <a:pPr algn="ctr">
              <a:lnSpc>
                <a:spcPct val="89000"/>
              </a:lnSpc>
            </a:pPr>
            <a:r>
              <a:rPr lang="en-US" sz="1600" b="1" dirty="0">
                <a:solidFill>
                  <a:srgbClr val="FFFFFF"/>
                </a:solidFill>
              </a:rPr>
              <a:t>Marketing </a:t>
            </a:r>
          </a:p>
          <a:p>
            <a:pPr algn="ctr">
              <a:lnSpc>
                <a:spcPct val="89000"/>
              </a:lnSpc>
            </a:pPr>
            <a:r>
              <a:rPr lang="en-US" sz="1600" b="1" dirty="0">
                <a:solidFill>
                  <a:srgbClr val="FFFFFF"/>
                </a:solidFill>
              </a:rPr>
              <a:t>&amp; Sales</a:t>
            </a:r>
          </a:p>
        </p:txBody>
      </p:sp>
      <p:pic>
        <p:nvPicPr>
          <p:cNvPr id="36" name="Picture 2" descr="Image result for blockchain png">
            <a:extLst>
              <a:ext uri="{FF2B5EF4-FFF2-40B4-BE49-F238E27FC236}">
                <a16:creationId xmlns:a16="http://schemas.microsoft.com/office/drawing/2014/main" id="{6D6141FE-1A40-4E71-9ABC-9CDE54B01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361" y="1911507"/>
            <a:ext cx="8458200" cy="41140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6CDF120-1123-49F0-8C45-DD3866ED3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1" name="Google Shape;56;p13">
            <a:extLst>
              <a:ext uri="{FF2B5EF4-FFF2-40B4-BE49-F238E27FC236}">
                <a16:creationId xmlns:a16="http://schemas.microsoft.com/office/drawing/2014/main" id="{22318384-BF8A-4017-A84C-49AA9CC06057}"/>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08987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vertical)">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Image result for cryptocurrency 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46030" y="3299464"/>
            <a:ext cx="3886200" cy="29179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aptop icon 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6247" y="2716675"/>
            <a:ext cx="2852668" cy="1488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rocess icon 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8797" y="1968208"/>
            <a:ext cx="1331256" cy="13312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AEC751D-7E14-40F2-8E59-CA7E4B178C9F}"/>
              </a:ext>
            </a:extLst>
          </p:cNvPr>
          <p:cNvSpPr/>
          <p:nvPr/>
        </p:nvSpPr>
        <p:spPr>
          <a:xfrm>
            <a:off x="0" y="0"/>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What’s Not In It</a:t>
            </a:r>
          </a:p>
        </p:txBody>
      </p:sp>
      <p:pic>
        <p:nvPicPr>
          <p:cNvPr id="9" name="Google Shape;56;p13">
            <a:extLst>
              <a:ext uri="{FF2B5EF4-FFF2-40B4-BE49-F238E27FC236}">
                <a16:creationId xmlns:a16="http://schemas.microsoft.com/office/drawing/2014/main" id="{D772ABAA-7814-4165-99B0-FACE0E17113E}"/>
              </a:ext>
            </a:extLst>
          </p:cNvPr>
          <p:cNvPicPr preferRelativeResize="0"/>
          <p:nvPr/>
        </p:nvPicPr>
        <p:blipFill>
          <a:blip r:embed="rId6">
            <a:alphaModFix/>
          </a:blip>
          <a:stretch>
            <a:fillRect/>
          </a:stretch>
        </p:blipFill>
        <p:spPr>
          <a:xfrm>
            <a:off x="10404630" y="139635"/>
            <a:ext cx="1646922" cy="447656"/>
          </a:xfrm>
          <a:prstGeom prst="rect">
            <a:avLst/>
          </a:prstGeom>
          <a:noFill/>
          <a:ln>
            <a:noFill/>
          </a:ln>
        </p:spPr>
      </p:pic>
      <p:pic>
        <p:nvPicPr>
          <p:cNvPr id="11" name="Picture 10">
            <a:extLst>
              <a:ext uri="{FF2B5EF4-FFF2-40B4-BE49-F238E27FC236}">
                <a16:creationId xmlns:a16="http://schemas.microsoft.com/office/drawing/2014/main" id="{3561EE67-7071-473B-B667-54C7B9A153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spTree>
    <p:extLst>
      <p:ext uri="{BB962C8B-B14F-4D97-AF65-F5344CB8AC3E}">
        <p14:creationId xmlns:p14="http://schemas.microsoft.com/office/powerpoint/2010/main" val="4751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Functional Operations for Islamic Banking &amp; Finance</a:t>
            </a:r>
          </a:p>
        </p:txBody>
      </p:sp>
      <p:pic>
        <p:nvPicPr>
          <p:cNvPr id="10" name="Picture 9">
            <a:extLst>
              <a:ext uri="{FF2B5EF4-FFF2-40B4-BE49-F238E27FC236}">
                <a16:creationId xmlns:a16="http://schemas.microsoft.com/office/drawing/2014/main" id="{28CF6AFB-BB5F-4E0B-9162-39BB1C470390}"/>
              </a:ext>
            </a:extLst>
          </p:cNvPr>
          <p:cNvPicPr>
            <a:picLocks noChangeAspect="1"/>
          </p:cNvPicPr>
          <p:nvPr/>
        </p:nvPicPr>
        <p:blipFill>
          <a:blip r:embed="rId3">
            <a:duotone>
              <a:prstClr val="black"/>
              <a:schemeClr val="accent3">
                <a:tint val="45000"/>
                <a:satMod val="400000"/>
              </a:schemeClr>
            </a:duotone>
          </a:blip>
          <a:stretch>
            <a:fillRect/>
          </a:stretch>
        </p:blipFill>
        <p:spPr>
          <a:xfrm>
            <a:off x="1500541" y="1282890"/>
            <a:ext cx="9447038" cy="5431810"/>
          </a:xfrm>
          <a:prstGeom prst="rect">
            <a:avLst/>
          </a:prstGeom>
        </p:spPr>
      </p:pic>
      <p:sp>
        <p:nvSpPr>
          <p:cNvPr id="2" name="Rectangle 1">
            <a:extLst>
              <a:ext uri="{FF2B5EF4-FFF2-40B4-BE49-F238E27FC236}">
                <a16:creationId xmlns:a16="http://schemas.microsoft.com/office/drawing/2014/main" id="{F316AE60-5D1F-4D14-863B-7502885A6E10}"/>
              </a:ext>
            </a:extLst>
          </p:cNvPr>
          <p:cNvSpPr/>
          <p:nvPr/>
        </p:nvSpPr>
        <p:spPr>
          <a:xfrm>
            <a:off x="5832764" y="1856509"/>
            <a:ext cx="3567545" cy="235527"/>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745541-FDCD-42F6-A88F-11A5AF0CA93C}"/>
              </a:ext>
            </a:extLst>
          </p:cNvPr>
          <p:cNvSpPr/>
          <p:nvPr/>
        </p:nvSpPr>
        <p:spPr>
          <a:xfrm>
            <a:off x="5832763" y="5575110"/>
            <a:ext cx="3567545" cy="117763"/>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FBE0986-71C2-4D1D-B346-E74BC8696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3" name="Google Shape;56;p13">
            <a:extLst>
              <a:ext uri="{FF2B5EF4-FFF2-40B4-BE49-F238E27FC236}">
                <a16:creationId xmlns:a16="http://schemas.microsoft.com/office/drawing/2014/main" id="{AD911A88-6C58-47CE-B429-2D5521756C78}"/>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30329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19631"/>
            <a:ext cx="10420350" cy="4057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Providing Financial Services to Unbanked Muslim Population</a:t>
            </a:r>
          </a:p>
        </p:txBody>
      </p:sp>
      <p:sp>
        <p:nvSpPr>
          <p:cNvPr id="11" name="Content Placeholder 13">
            <a:extLst>
              <a:ext uri="{FF2B5EF4-FFF2-40B4-BE49-F238E27FC236}">
                <a16:creationId xmlns:a16="http://schemas.microsoft.com/office/drawing/2014/main" id="{5189ED67-25D6-401E-9E81-804060F02148}"/>
              </a:ext>
            </a:extLst>
          </p:cNvPr>
          <p:cNvSpPr txBox="1">
            <a:spLocks/>
          </p:cNvSpPr>
          <p:nvPr/>
        </p:nvSpPr>
        <p:spPr>
          <a:xfrm>
            <a:off x="3787500" y="5799815"/>
            <a:ext cx="461700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b="1" dirty="0">
                <a:solidFill>
                  <a:schemeClr val="accent5">
                    <a:lumMod val="75000"/>
                  </a:schemeClr>
                </a:solidFill>
              </a:rPr>
              <a:t>72% Muslims are Unbanked</a:t>
            </a:r>
          </a:p>
        </p:txBody>
      </p:sp>
      <p:pic>
        <p:nvPicPr>
          <p:cNvPr id="8" name="Picture 7">
            <a:extLst>
              <a:ext uri="{FF2B5EF4-FFF2-40B4-BE49-F238E27FC236}">
                <a16:creationId xmlns:a16="http://schemas.microsoft.com/office/drawing/2014/main" id="{2A5046D0-7479-4A02-9C68-4A3C371B1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Google Shape;56;p13">
            <a:extLst>
              <a:ext uri="{FF2B5EF4-FFF2-40B4-BE49-F238E27FC236}">
                <a16:creationId xmlns:a16="http://schemas.microsoft.com/office/drawing/2014/main" id="{48A237F2-37FA-48B9-BE84-A215614EA670}"/>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286070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lated image"/>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015101" y="3037768"/>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embassy icon 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68987" y="1209984"/>
            <a:ext cx="1172477" cy="117247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843901" y="2049549"/>
            <a:ext cx="2590800" cy="1674019"/>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937478" y="4711787"/>
            <a:ext cx="2497223" cy="1524000"/>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22770" y="4930759"/>
            <a:ext cx="2604993" cy="1305028"/>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546570" y="2049550"/>
            <a:ext cx="2681193" cy="1251625"/>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4249830"/>
            <a:ext cx="2229697" cy="0"/>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75070" y="4256416"/>
            <a:ext cx="1928462" cy="7139"/>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9" idx="2"/>
          </p:cNvCxnSpPr>
          <p:nvPr/>
        </p:nvCxnSpPr>
        <p:spPr>
          <a:xfrm flipV="1">
            <a:off x="6120001" y="5247568"/>
            <a:ext cx="0" cy="462031"/>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81901" y="2504368"/>
            <a:ext cx="0" cy="462031"/>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11123" y="2837374"/>
            <a:ext cx="1954767" cy="584775"/>
          </a:xfrm>
          <a:prstGeom prst="rect">
            <a:avLst/>
          </a:prstGeom>
        </p:spPr>
        <p:txBody>
          <a:bodyPr wrap="none">
            <a:spAutoFit/>
          </a:bodyPr>
          <a:lstStyle/>
          <a:p>
            <a:pPr algn="ctr"/>
            <a:r>
              <a:rPr lang="en-US" sz="1600" b="1" dirty="0">
                <a:solidFill>
                  <a:schemeClr val="accent5">
                    <a:lumMod val="75000"/>
                  </a:schemeClr>
                </a:solidFill>
              </a:rPr>
              <a:t>Financial Regulatory </a:t>
            </a:r>
          </a:p>
          <a:p>
            <a:pPr algn="ctr"/>
            <a:r>
              <a:rPr lang="en-US" sz="1600" b="1" dirty="0">
                <a:solidFill>
                  <a:schemeClr val="accent5">
                    <a:lumMod val="75000"/>
                  </a:schemeClr>
                </a:solidFill>
              </a:rPr>
              <a:t>Authorities</a:t>
            </a:r>
          </a:p>
        </p:txBody>
      </p:sp>
      <p:sp>
        <p:nvSpPr>
          <p:cNvPr id="21" name="Rectangle 20"/>
          <p:cNvSpPr/>
          <p:nvPr/>
        </p:nvSpPr>
        <p:spPr>
          <a:xfrm>
            <a:off x="6537565" y="2885368"/>
            <a:ext cx="1726627" cy="584775"/>
          </a:xfrm>
          <a:prstGeom prst="rect">
            <a:avLst/>
          </a:prstGeom>
        </p:spPr>
        <p:txBody>
          <a:bodyPr wrap="none">
            <a:spAutoFit/>
          </a:bodyPr>
          <a:lstStyle/>
          <a:p>
            <a:pPr algn="ctr"/>
            <a:r>
              <a:rPr lang="en-US" sz="1600" b="1" dirty="0">
                <a:solidFill>
                  <a:schemeClr val="accent5">
                    <a:lumMod val="75000"/>
                  </a:schemeClr>
                </a:solidFill>
              </a:rPr>
              <a:t>Banks &amp; Financial </a:t>
            </a:r>
          </a:p>
          <a:p>
            <a:pPr algn="ctr"/>
            <a:r>
              <a:rPr lang="en-US" sz="1600" b="1" dirty="0">
                <a:solidFill>
                  <a:schemeClr val="accent5">
                    <a:lumMod val="75000"/>
                  </a:schemeClr>
                </a:solidFill>
              </a:rPr>
              <a:t>Institutions</a:t>
            </a:r>
          </a:p>
        </p:txBody>
      </p:sp>
      <p:sp>
        <p:nvSpPr>
          <p:cNvPr id="22" name="Rectangle 21"/>
          <p:cNvSpPr/>
          <p:nvPr/>
        </p:nvSpPr>
        <p:spPr>
          <a:xfrm>
            <a:off x="6986500" y="4704753"/>
            <a:ext cx="1316772" cy="338554"/>
          </a:xfrm>
          <a:prstGeom prst="rect">
            <a:avLst/>
          </a:prstGeom>
        </p:spPr>
        <p:txBody>
          <a:bodyPr wrap="none">
            <a:spAutoFit/>
          </a:bodyPr>
          <a:lstStyle/>
          <a:p>
            <a:pPr algn="ctr"/>
            <a:r>
              <a:rPr lang="en-US" sz="1600" b="1" dirty="0">
                <a:solidFill>
                  <a:schemeClr val="accent5">
                    <a:lumMod val="75000"/>
                  </a:schemeClr>
                </a:solidFill>
              </a:rPr>
              <a:t>Users/Clients</a:t>
            </a:r>
          </a:p>
        </p:txBody>
      </p:sp>
      <p:sp>
        <p:nvSpPr>
          <p:cNvPr id="23" name="Rectangle 22"/>
          <p:cNvSpPr/>
          <p:nvPr/>
        </p:nvSpPr>
        <p:spPr>
          <a:xfrm>
            <a:off x="3292818" y="4716992"/>
            <a:ext cx="1966179" cy="584775"/>
          </a:xfrm>
          <a:prstGeom prst="rect">
            <a:avLst/>
          </a:prstGeom>
        </p:spPr>
        <p:txBody>
          <a:bodyPr wrap="none">
            <a:spAutoFit/>
          </a:bodyPr>
          <a:lstStyle/>
          <a:p>
            <a:pPr algn="ctr"/>
            <a:r>
              <a:rPr lang="en-US" sz="1600" b="1" dirty="0">
                <a:solidFill>
                  <a:schemeClr val="accent5">
                    <a:lumMod val="75000"/>
                  </a:schemeClr>
                </a:solidFill>
              </a:rPr>
              <a:t>Religious Regulatory </a:t>
            </a:r>
          </a:p>
          <a:p>
            <a:pPr algn="ctr"/>
            <a:r>
              <a:rPr lang="en-US" sz="1600" b="1" dirty="0">
                <a:solidFill>
                  <a:schemeClr val="accent5">
                    <a:lumMod val="75000"/>
                  </a:schemeClr>
                </a:solidFill>
              </a:rPr>
              <a:t>Authorities</a:t>
            </a:r>
          </a:p>
        </p:txBody>
      </p:sp>
      <p:pic>
        <p:nvPicPr>
          <p:cNvPr id="4" name="Picture 3"/>
          <p:cNvPicPr>
            <a:picLocks noChangeAspect="1"/>
          </p:cNvPicPr>
          <p:nvPr/>
        </p:nvPicPr>
        <p:blipFill>
          <a:blip r:embed="rId5">
            <a:duotone>
              <a:schemeClr val="accent3">
                <a:shade val="45000"/>
                <a:satMod val="135000"/>
              </a:schemeClr>
              <a:prstClr val="white"/>
            </a:duotone>
          </a:blip>
          <a:stretch>
            <a:fillRect/>
          </a:stretch>
        </p:blipFill>
        <p:spPr>
          <a:xfrm>
            <a:off x="5569057" y="5679943"/>
            <a:ext cx="1062185" cy="1062185"/>
          </a:xfrm>
          <a:prstGeom prst="rect">
            <a:avLst/>
          </a:prstGeom>
        </p:spPr>
      </p:pic>
      <p:pic>
        <p:nvPicPr>
          <p:cNvPr id="1026" name="Picture 2" descr="Image result for mosque 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3018" y="3422149"/>
            <a:ext cx="1597336" cy="12896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anks 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50137" y="3897059"/>
            <a:ext cx="1806941" cy="948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nks png"/>
          <p:cNvPicPr>
            <a:picLocks noChangeAspect="1" noChangeArrowheads="1"/>
          </p:cNvPicPr>
          <p:nvPr/>
        </p:nvPicPr>
        <p:blipFill>
          <a:blip r:embed="rId8"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316630" y="3752277"/>
            <a:ext cx="892623" cy="88816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Resolving Uncertainty (</a:t>
            </a:r>
            <a:r>
              <a:rPr lang="en-US" sz="3600" i="1" dirty="0"/>
              <a:t>gharar</a:t>
            </a:r>
            <a:r>
              <a:rPr lang="en-US" sz="3600" dirty="0"/>
              <a:t>) in Transactions</a:t>
            </a:r>
          </a:p>
        </p:txBody>
      </p:sp>
      <p:pic>
        <p:nvPicPr>
          <p:cNvPr id="27" name="Picture 26">
            <a:extLst>
              <a:ext uri="{FF2B5EF4-FFF2-40B4-BE49-F238E27FC236}">
                <a16:creationId xmlns:a16="http://schemas.microsoft.com/office/drawing/2014/main" id="{07319732-2B46-4E1E-8881-6EFD5346A1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4" name="Google Shape;56;p13">
            <a:extLst>
              <a:ext uri="{FF2B5EF4-FFF2-40B4-BE49-F238E27FC236}">
                <a16:creationId xmlns:a16="http://schemas.microsoft.com/office/drawing/2014/main" id="{3F9A7F4E-2D89-4BE6-AAAE-7D3928E75DAF}"/>
              </a:ext>
            </a:extLst>
          </p:cNvPr>
          <p:cNvPicPr preferRelativeResize="0"/>
          <p:nvPr/>
        </p:nvPicPr>
        <p:blipFill>
          <a:blip r:embed="rId10">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600660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lamic digital currency"/>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142" y="1996350"/>
            <a:ext cx="3827003" cy="2302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lal 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784453">
            <a:off x="2240614" y="3157334"/>
            <a:ext cx="1355138" cy="13551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56676328"/>
              </p:ext>
            </p:extLst>
          </p:nvPr>
        </p:nvGraphicFramePr>
        <p:xfrm>
          <a:off x="4024565" y="2261861"/>
          <a:ext cx="3741014" cy="2108200"/>
        </p:xfrm>
        <a:graphic>
          <a:graphicData uri="http://schemas.openxmlformats.org/drawingml/2006/table">
            <a:tbl>
              <a:tblPr firstRow="1" bandRow="1">
                <a:tableStyleId>{5C22544A-7EE6-4342-B048-85BDC9FD1C3A}</a:tableStyleId>
              </a:tblPr>
              <a:tblGrid>
                <a:gridCol w="3741014">
                  <a:extLst>
                    <a:ext uri="{9D8B030D-6E8A-4147-A177-3AD203B41FA5}">
                      <a16:colId xmlns:a16="http://schemas.microsoft.com/office/drawing/2014/main" val="20000"/>
                    </a:ext>
                  </a:extLst>
                </a:gridCol>
              </a:tblGrid>
              <a:tr h="370840">
                <a:tc>
                  <a:txBody>
                    <a:bodyPr/>
                    <a:lstStyle/>
                    <a:p>
                      <a:pPr algn="ctr"/>
                      <a:r>
                        <a:rPr lang="en-US" dirty="0"/>
                        <a:t>Islamic</a:t>
                      </a:r>
                      <a:r>
                        <a:rPr lang="en-US" baseline="0" dirty="0"/>
                        <a:t> Concept of Currency</a:t>
                      </a:r>
                      <a:endParaRPr lang="en-US" dirty="0"/>
                    </a:p>
                  </a:txBody>
                  <a:tcPr>
                    <a:solidFill>
                      <a:schemeClr val="bg2">
                        <a:lumMod val="25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Money is considered as medium of exchange and measurement of economic value. However, it is not a type of commodity that can be traded and expect a return of it without engaging it in a productive activity</a:t>
                      </a:r>
                    </a:p>
                  </a:txBody>
                  <a:tcPr>
                    <a:solidFill>
                      <a:schemeClr val="bg2">
                        <a:lumMod val="75000"/>
                      </a:schemeClr>
                    </a:solidFill>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5">
            <a:duotone>
              <a:prstClr val="black"/>
              <a:schemeClr val="accent3">
                <a:tint val="45000"/>
                <a:satMod val="400000"/>
              </a:schemeClr>
            </a:duotone>
          </a:blip>
          <a:stretch>
            <a:fillRect/>
          </a:stretch>
        </p:blipFill>
        <p:spPr>
          <a:xfrm>
            <a:off x="8188655" y="3324066"/>
            <a:ext cx="3847506" cy="3144970"/>
          </a:xfrm>
          <a:prstGeom prst="rect">
            <a:avLst/>
          </a:prstGeom>
          <a:solidFill>
            <a:srgbClr val="2370AA"/>
          </a:solidFill>
        </p:spPr>
      </p:pic>
      <p:sp>
        <p:nvSpPr>
          <p:cNvPr id="5" name="Rectangle 4"/>
          <p:cNvSpPr/>
          <p:nvPr/>
        </p:nvSpPr>
        <p:spPr>
          <a:xfrm>
            <a:off x="8188655" y="3499492"/>
            <a:ext cx="3847505" cy="2862322"/>
          </a:xfrm>
          <a:prstGeom prst="rect">
            <a:avLst/>
          </a:prstGeom>
          <a:solidFill>
            <a:schemeClr val="tx1">
              <a:lumMod val="65000"/>
              <a:lumOff val="35000"/>
              <a:alpha val="83000"/>
            </a:schemeClr>
          </a:solidFill>
        </p:spPr>
        <p:txBody>
          <a:bodyPr wrap="square">
            <a:spAutoFit/>
          </a:bodyPr>
          <a:lstStyle/>
          <a:p>
            <a:pPr algn="ctr"/>
            <a:r>
              <a:rPr lang="en-US" sz="2000" dirty="0">
                <a:solidFill>
                  <a:schemeClr val="bg1"/>
                </a:solidFill>
              </a:rPr>
              <a:t>Since “dissolvent of “Bretton Woods Agreement” </a:t>
            </a:r>
            <a:r>
              <a:rPr lang="en-US" sz="2000">
                <a:solidFill>
                  <a:schemeClr val="bg1"/>
                </a:solidFill>
              </a:rPr>
              <a:t>the fiat </a:t>
            </a:r>
            <a:r>
              <a:rPr lang="en-US" sz="2000" dirty="0">
                <a:solidFill>
                  <a:schemeClr val="bg1"/>
                </a:solidFill>
              </a:rPr>
              <a:t>money issued holds no intrinsic value rather than it is backed by the trust of the public in their government ability to control its circulation to achieve economic stability and prevents high inflation causing the currency to devaluate. </a:t>
            </a:r>
          </a:p>
        </p:txBody>
      </p:sp>
      <p:sp>
        <p:nvSpPr>
          <p:cNvPr id="6" name="Rectangle 5"/>
          <p:cNvSpPr/>
          <p:nvPr/>
        </p:nvSpPr>
        <p:spPr>
          <a:xfrm>
            <a:off x="4109704" y="5248235"/>
            <a:ext cx="3387038" cy="1200329"/>
          </a:xfrm>
          <a:prstGeom prst="rect">
            <a:avLst/>
          </a:prstGeom>
          <a:solidFill>
            <a:schemeClr val="tx1">
              <a:lumMod val="65000"/>
              <a:lumOff val="35000"/>
            </a:schemeClr>
          </a:solidFill>
        </p:spPr>
        <p:txBody>
          <a:bodyPr wrap="square">
            <a:spAutoFit/>
          </a:bodyPr>
          <a:lstStyle/>
          <a:p>
            <a:pPr algn="ctr"/>
            <a:r>
              <a:rPr lang="en-US" dirty="0">
                <a:solidFill>
                  <a:schemeClr val="bg1"/>
                </a:solidFill>
              </a:rPr>
              <a:t>However, until this day, fiat money proved its inability to be a store of value which is one of the primary functions of money.</a:t>
            </a:r>
          </a:p>
        </p:txBody>
      </p:sp>
      <p:sp>
        <p:nvSpPr>
          <p:cNvPr id="12" name="Rectangle 11"/>
          <p:cNvSpPr/>
          <p:nvPr/>
        </p:nvSpPr>
        <p:spPr>
          <a:xfrm>
            <a:off x="142159" y="5248235"/>
            <a:ext cx="3256135" cy="1200329"/>
          </a:xfrm>
          <a:prstGeom prst="rect">
            <a:avLst/>
          </a:prstGeom>
          <a:solidFill>
            <a:schemeClr val="bg1">
              <a:lumMod val="50000"/>
            </a:schemeClr>
          </a:solidFill>
        </p:spPr>
        <p:txBody>
          <a:bodyPr wrap="square">
            <a:spAutoFit/>
          </a:bodyPr>
          <a:lstStyle/>
          <a:p>
            <a:pPr algn="ctr"/>
            <a:r>
              <a:rPr lang="en-US" dirty="0">
                <a:solidFill>
                  <a:schemeClr val="bg1"/>
                </a:solidFill>
              </a:rPr>
              <a:t>This issue leads to questioning the ability </a:t>
            </a:r>
            <a:r>
              <a:rPr lang="en-US">
                <a:solidFill>
                  <a:schemeClr val="bg1"/>
                </a:solidFill>
              </a:rPr>
              <a:t>of fiat </a:t>
            </a:r>
            <a:r>
              <a:rPr lang="en-US" dirty="0">
                <a:solidFill>
                  <a:schemeClr val="bg1"/>
                </a:solidFill>
              </a:rPr>
              <a:t>money to be considered compatible to Islamic requirements in a currency. </a:t>
            </a:r>
          </a:p>
        </p:txBody>
      </p:sp>
      <p:sp>
        <p:nvSpPr>
          <p:cNvPr id="14" name="Notched Right Arrow 13"/>
          <p:cNvSpPr/>
          <p:nvPr/>
        </p:nvSpPr>
        <p:spPr>
          <a:xfrm rot="10800000">
            <a:off x="3509616" y="5646755"/>
            <a:ext cx="434986" cy="395789"/>
          </a:xfrm>
          <a:prstGeom prst="notchedRightArrow">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p:cNvSpPr/>
          <p:nvPr/>
        </p:nvSpPr>
        <p:spPr>
          <a:xfrm rot="10800000">
            <a:off x="7592573" y="5635379"/>
            <a:ext cx="434986" cy="395789"/>
          </a:xfrm>
          <a:prstGeom prst="notchedRightArrow">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p:cNvSpPr/>
          <p:nvPr/>
        </p:nvSpPr>
        <p:spPr>
          <a:xfrm rot="16200000">
            <a:off x="1554955" y="4599642"/>
            <a:ext cx="434986" cy="395789"/>
          </a:xfrm>
          <a:prstGeom prst="notchedRightArrow">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Currency Compliant with Islamic Concepts</a:t>
            </a:r>
          </a:p>
        </p:txBody>
      </p:sp>
      <p:pic>
        <p:nvPicPr>
          <p:cNvPr id="18" name="Picture 17">
            <a:extLst>
              <a:ext uri="{FF2B5EF4-FFF2-40B4-BE49-F238E27FC236}">
                <a16:creationId xmlns:a16="http://schemas.microsoft.com/office/drawing/2014/main" id="{E74D8E84-FE44-4997-A984-538DAC59B2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9" name="Google Shape;56;p13">
            <a:extLst>
              <a:ext uri="{FF2B5EF4-FFF2-40B4-BE49-F238E27FC236}">
                <a16:creationId xmlns:a16="http://schemas.microsoft.com/office/drawing/2014/main" id="{0EB38A17-1E63-454B-BBA3-3E6D669AA7A6}"/>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7495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3">
                <a:tint val="45000"/>
                <a:satMod val="400000"/>
              </a:schemeClr>
            </a:duotone>
          </a:blip>
          <a:stretch>
            <a:fillRect/>
          </a:stretch>
        </p:blipFill>
        <p:spPr>
          <a:xfrm>
            <a:off x="2162754" y="2910040"/>
            <a:ext cx="7498080" cy="3582199"/>
          </a:xfrm>
          <a:prstGeom prst="rect">
            <a:avLst/>
          </a:prstGeom>
        </p:spPr>
      </p:pic>
      <p:sp>
        <p:nvSpPr>
          <p:cNvPr id="6" name="Rectangle 5">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Sukuk (Islamic Fundraising Bonds)</a:t>
            </a:r>
          </a:p>
        </p:txBody>
      </p:sp>
      <p:sp>
        <p:nvSpPr>
          <p:cNvPr id="7" name="TextBox 6">
            <a:extLst>
              <a:ext uri="{FF2B5EF4-FFF2-40B4-BE49-F238E27FC236}">
                <a16:creationId xmlns:a16="http://schemas.microsoft.com/office/drawing/2014/main" id="{3C87AE26-A3DE-49A4-B6B3-CBCADBDFC218}"/>
              </a:ext>
            </a:extLst>
          </p:cNvPr>
          <p:cNvSpPr txBox="1"/>
          <p:nvPr/>
        </p:nvSpPr>
        <p:spPr>
          <a:xfrm>
            <a:off x="745232" y="1622088"/>
            <a:ext cx="1029156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1- Increase the </a:t>
            </a:r>
            <a:r>
              <a:rPr lang="en-US" sz="1800" b="0" i="0" kern="1200" dirty="0">
                <a:solidFill>
                  <a:schemeClr val="accent5">
                    <a:lumMod val="75000"/>
                  </a:schemeClr>
                </a:solidFill>
                <a:effectLst/>
                <a:latin typeface="+mn-lt"/>
                <a:ea typeface="+mn-ea"/>
                <a:cs typeface="+mn-cs"/>
              </a:rPr>
              <a:t>transparency</a:t>
            </a:r>
            <a:r>
              <a:rPr lang="en-US" sz="1800" b="0" i="0" kern="1200" dirty="0">
                <a:solidFill>
                  <a:srgbClr val="0070C0"/>
                </a:solidFill>
                <a:effectLst/>
                <a:latin typeface="+mn-lt"/>
                <a:ea typeface="+mn-ea"/>
                <a:cs typeface="+mn-cs"/>
              </a:rPr>
              <a:t> </a:t>
            </a:r>
            <a:r>
              <a:rPr lang="en-US" sz="1800" b="0" i="0" kern="1200" dirty="0">
                <a:solidFill>
                  <a:schemeClr val="tx1"/>
                </a:solidFill>
                <a:effectLst/>
                <a:latin typeface="+mn-lt"/>
                <a:ea typeface="+mn-ea"/>
                <a:cs typeface="+mn-cs"/>
              </a:rPr>
              <a:t>of cash flows &amp; the underlying assets,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2- Enhancing investors’ decision-making through a greater &amp; </a:t>
            </a:r>
            <a:r>
              <a:rPr lang="en-US" sz="1800" b="0" i="0" kern="1200" dirty="0">
                <a:solidFill>
                  <a:schemeClr val="accent5">
                    <a:lumMod val="75000"/>
                  </a:schemeClr>
                </a:solidFill>
                <a:effectLst/>
                <a:latin typeface="+mn-lt"/>
                <a:ea typeface="+mn-ea"/>
                <a:cs typeface="+mn-cs"/>
              </a:rPr>
              <a:t>authentic supply of information</a:t>
            </a:r>
            <a:r>
              <a:rPr lang="en-US" sz="18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3- Also facilitate </a:t>
            </a:r>
            <a:r>
              <a:rPr lang="en-US" sz="1800" b="0" i="0" kern="1200" dirty="0">
                <a:solidFill>
                  <a:schemeClr val="accent5">
                    <a:lumMod val="75000"/>
                  </a:schemeClr>
                </a:solidFill>
                <a:effectLst/>
                <a:latin typeface="+mn-lt"/>
                <a:ea typeface="+mn-ea"/>
                <a:cs typeface="+mn-cs"/>
              </a:rPr>
              <a:t>Sharia and financial auditing</a:t>
            </a:r>
            <a:r>
              <a:rPr lang="en-US" sz="1800" b="0" i="0" kern="1200" dirty="0">
                <a:solidFill>
                  <a:schemeClr val="tx1"/>
                </a:solidFill>
                <a:effectLst/>
                <a:latin typeface="+mn-lt"/>
                <a:ea typeface="+mn-ea"/>
                <a:cs typeface="+mn-cs"/>
              </a:rPr>
              <a:t> of sukuk after issuance, thereby reducing the risk of default.</a:t>
            </a:r>
          </a:p>
        </p:txBody>
      </p:sp>
      <p:pic>
        <p:nvPicPr>
          <p:cNvPr id="9" name="Picture 8">
            <a:extLst>
              <a:ext uri="{FF2B5EF4-FFF2-40B4-BE49-F238E27FC236}">
                <a16:creationId xmlns:a16="http://schemas.microsoft.com/office/drawing/2014/main" id="{D9911C3A-6403-4B7E-B747-4F973DE6B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Google Shape;56;p13">
            <a:extLst>
              <a:ext uri="{FF2B5EF4-FFF2-40B4-BE49-F238E27FC236}">
                <a16:creationId xmlns:a16="http://schemas.microsoft.com/office/drawing/2014/main" id="{711ACD1D-127B-4D64-9BD0-8C5B9DE504AC}"/>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585301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Administration of </a:t>
            </a:r>
            <a:r>
              <a:rPr lang="en-US" sz="3600" i="1" dirty="0"/>
              <a:t>Zakat</a:t>
            </a:r>
            <a:r>
              <a:rPr lang="en-US" sz="3600" dirty="0"/>
              <a:t> &amp; </a:t>
            </a:r>
            <a:r>
              <a:rPr lang="en-US" sz="3600" i="1" dirty="0"/>
              <a:t>Waqf</a:t>
            </a:r>
          </a:p>
        </p:txBody>
      </p:sp>
      <p:grpSp>
        <p:nvGrpSpPr>
          <p:cNvPr id="4" name="Group 3">
            <a:extLst>
              <a:ext uri="{FF2B5EF4-FFF2-40B4-BE49-F238E27FC236}">
                <a16:creationId xmlns:a16="http://schemas.microsoft.com/office/drawing/2014/main" id="{1C7EC207-E979-4E29-9624-0CB05BC9A18C}"/>
              </a:ext>
            </a:extLst>
          </p:cNvPr>
          <p:cNvGrpSpPr/>
          <p:nvPr/>
        </p:nvGrpSpPr>
        <p:grpSpPr>
          <a:xfrm>
            <a:off x="2514600" y="2037917"/>
            <a:ext cx="7162800" cy="4029075"/>
            <a:chOff x="2514600" y="2037917"/>
            <a:chExt cx="7162800" cy="4029075"/>
          </a:xfrm>
        </p:grpSpPr>
        <p:pic>
          <p:nvPicPr>
            <p:cNvPr id="2052" name="Picture 4" descr="Blockchain Use Cases: Charity | Binance Academy">
              <a:extLst>
                <a:ext uri="{FF2B5EF4-FFF2-40B4-BE49-F238E27FC236}">
                  <a16:creationId xmlns:a16="http://schemas.microsoft.com/office/drawing/2014/main" id="{C274A372-5E6E-4CCC-B483-CB2782DACB80}"/>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514600" y="2037917"/>
              <a:ext cx="7162800" cy="4029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0F3B689-F716-4AFF-B5F5-792B386329DD}"/>
                </a:ext>
              </a:extLst>
            </p:cNvPr>
            <p:cNvSpPr/>
            <p:nvPr/>
          </p:nvSpPr>
          <p:spPr>
            <a:xfrm>
              <a:off x="8194963" y="2126673"/>
              <a:ext cx="1475509" cy="56803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9E4BA61B-D3AA-4B6F-91A9-476F6F4E2365}"/>
              </a:ext>
            </a:extLst>
          </p:cNvPr>
          <p:cNvSpPr txBox="1"/>
          <p:nvPr/>
        </p:nvSpPr>
        <p:spPr>
          <a:xfrm>
            <a:off x="0" y="1349436"/>
            <a:ext cx="12192000" cy="461665"/>
          </a:xfrm>
          <a:prstGeom prst="rect">
            <a:avLst/>
          </a:prstGeom>
          <a:noFill/>
        </p:spPr>
        <p:txBody>
          <a:bodyPr wrap="square">
            <a:spAutoFit/>
          </a:bodyPr>
          <a:lstStyle/>
          <a:p>
            <a:pPr algn="ctr"/>
            <a:r>
              <a:rPr lang="en-US" sz="2400" dirty="0">
                <a:solidFill>
                  <a:schemeClr val="accent5">
                    <a:lumMod val="75000"/>
                  </a:schemeClr>
                </a:solidFill>
              </a:rPr>
              <a:t>Blockchain helps people know where there money is going, and to what purpose.</a:t>
            </a:r>
          </a:p>
        </p:txBody>
      </p:sp>
      <p:sp>
        <p:nvSpPr>
          <p:cNvPr id="13" name="TextBox 12">
            <a:extLst>
              <a:ext uri="{FF2B5EF4-FFF2-40B4-BE49-F238E27FC236}">
                <a16:creationId xmlns:a16="http://schemas.microsoft.com/office/drawing/2014/main" id="{4A7C83B3-F695-4C1D-8921-B480ECE78F7C}"/>
              </a:ext>
            </a:extLst>
          </p:cNvPr>
          <p:cNvSpPr txBox="1"/>
          <p:nvPr/>
        </p:nvSpPr>
        <p:spPr>
          <a:xfrm>
            <a:off x="2514600" y="6155748"/>
            <a:ext cx="7155872" cy="523220"/>
          </a:xfrm>
          <a:prstGeom prst="rect">
            <a:avLst/>
          </a:prstGeom>
          <a:noFill/>
        </p:spPr>
        <p:txBody>
          <a:bodyPr wrap="square">
            <a:spAutoFit/>
          </a:bodyPr>
          <a:lstStyle/>
          <a:p>
            <a:pPr algn="ctr"/>
            <a:r>
              <a:rPr lang="en-US" sz="2800" dirty="0"/>
              <a:t>Efficient, Low Cost &amp; Transparent Governance </a:t>
            </a:r>
          </a:p>
        </p:txBody>
      </p:sp>
      <p:pic>
        <p:nvPicPr>
          <p:cNvPr id="12" name="Picture 11">
            <a:extLst>
              <a:ext uri="{FF2B5EF4-FFF2-40B4-BE49-F238E27FC236}">
                <a16:creationId xmlns:a16="http://schemas.microsoft.com/office/drawing/2014/main" id="{AA0A96AA-E8F8-4C28-AEB6-95FE21D42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4" name="Google Shape;56;p13">
            <a:extLst>
              <a:ext uri="{FF2B5EF4-FFF2-40B4-BE49-F238E27FC236}">
                <a16:creationId xmlns:a16="http://schemas.microsoft.com/office/drawing/2014/main" id="{2ED8174B-518E-46B2-84DA-0F1A1AA68515}"/>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566026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Halal Supply Chains</a:t>
            </a:r>
            <a:endParaRPr lang="en-US" sz="3600" i="1" dirty="0"/>
          </a:p>
        </p:txBody>
      </p:sp>
      <p:sp>
        <p:nvSpPr>
          <p:cNvPr id="11" name="TextBox 10">
            <a:extLst>
              <a:ext uri="{FF2B5EF4-FFF2-40B4-BE49-F238E27FC236}">
                <a16:creationId xmlns:a16="http://schemas.microsoft.com/office/drawing/2014/main" id="{9E4BA61B-D3AA-4B6F-91A9-476F6F4E2365}"/>
              </a:ext>
            </a:extLst>
          </p:cNvPr>
          <p:cNvSpPr txBox="1"/>
          <p:nvPr/>
        </p:nvSpPr>
        <p:spPr>
          <a:xfrm>
            <a:off x="1987259" y="1925410"/>
            <a:ext cx="8217477" cy="461665"/>
          </a:xfrm>
          <a:prstGeom prst="rect">
            <a:avLst/>
          </a:prstGeom>
          <a:noFill/>
        </p:spPr>
        <p:txBody>
          <a:bodyPr wrap="square">
            <a:spAutoFit/>
          </a:bodyPr>
          <a:lstStyle/>
          <a:p>
            <a:pPr algn="ctr"/>
            <a:r>
              <a:rPr lang="en-US" sz="2400" dirty="0">
                <a:solidFill>
                  <a:schemeClr val="accent5">
                    <a:lumMod val="75000"/>
                  </a:schemeClr>
                </a:solidFill>
              </a:rPr>
              <a:t>Food, Cosmetics, Home Care, Pharmaceuticals</a:t>
            </a:r>
          </a:p>
        </p:txBody>
      </p:sp>
      <p:sp>
        <p:nvSpPr>
          <p:cNvPr id="13" name="TextBox 12">
            <a:extLst>
              <a:ext uri="{FF2B5EF4-FFF2-40B4-BE49-F238E27FC236}">
                <a16:creationId xmlns:a16="http://schemas.microsoft.com/office/drawing/2014/main" id="{4A7C83B3-F695-4C1D-8921-B480ECE78F7C}"/>
              </a:ext>
            </a:extLst>
          </p:cNvPr>
          <p:cNvSpPr txBox="1"/>
          <p:nvPr/>
        </p:nvSpPr>
        <p:spPr>
          <a:xfrm>
            <a:off x="0" y="5499161"/>
            <a:ext cx="12192000" cy="523220"/>
          </a:xfrm>
          <a:prstGeom prst="rect">
            <a:avLst/>
          </a:prstGeom>
          <a:noFill/>
        </p:spPr>
        <p:txBody>
          <a:bodyPr wrap="square">
            <a:spAutoFit/>
          </a:bodyPr>
          <a:lstStyle/>
          <a:p>
            <a:pPr algn="ctr"/>
            <a:r>
              <a:rPr lang="en-US" sz="2800" dirty="0"/>
              <a:t>Provenance, Trackability, Seamlessness &amp; Sustainability</a:t>
            </a:r>
          </a:p>
        </p:txBody>
      </p:sp>
      <p:pic>
        <p:nvPicPr>
          <p:cNvPr id="4098" name="Picture 2" descr="Blockchain Platform Will Revolutionize Agri-Food Supply Chains | by Dr.  Sheetal Menon | LinkedIn">
            <a:extLst>
              <a:ext uri="{FF2B5EF4-FFF2-40B4-BE49-F238E27FC236}">
                <a16:creationId xmlns:a16="http://schemas.microsoft.com/office/drawing/2014/main" id="{AFB9AECA-EA79-40D7-8946-0F3D597D45D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95586" y="2891271"/>
            <a:ext cx="660082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A026CF-BC05-4408-99D1-B0548AF3F2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8" name="Google Shape;56;p13">
            <a:extLst>
              <a:ext uri="{FF2B5EF4-FFF2-40B4-BE49-F238E27FC236}">
                <a16:creationId xmlns:a16="http://schemas.microsoft.com/office/drawing/2014/main" id="{9102A4C2-7EC1-4712-892A-33D49F6A4896}"/>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80862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20B560-6274-4BFA-9783-CB18B0295804}"/>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Written Commercial Agreements &amp; Contracts</a:t>
            </a:r>
          </a:p>
        </p:txBody>
      </p:sp>
      <p:sp>
        <p:nvSpPr>
          <p:cNvPr id="10" name="Rectangle 9">
            <a:extLst>
              <a:ext uri="{FF2B5EF4-FFF2-40B4-BE49-F238E27FC236}">
                <a16:creationId xmlns:a16="http://schemas.microsoft.com/office/drawing/2014/main" id="{426E53D8-4B60-45E8-90FA-687AEF5EB41A}"/>
              </a:ext>
            </a:extLst>
          </p:cNvPr>
          <p:cNvSpPr/>
          <p:nvPr/>
        </p:nvSpPr>
        <p:spPr>
          <a:xfrm>
            <a:off x="0" y="5652206"/>
            <a:ext cx="12192000" cy="584775"/>
          </a:xfrm>
          <a:prstGeom prst="rect">
            <a:avLst/>
          </a:prstGeom>
        </p:spPr>
        <p:txBody>
          <a:bodyPr wrap="square">
            <a:spAutoFit/>
          </a:bodyPr>
          <a:lstStyle/>
          <a:p>
            <a:pPr marL="285750" indent="-285750" algn="ctr">
              <a:buFont typeface="Arial" panose="020B0604020202020204" pitchFamily="34" charset="0"/>
              <a:buChar char="•"/>
            </a:pPr>
            <a:r>
              <a:rPr lang="en-US" sz="1600" b="1" dirty="0">
                <a:latin typeface="+mj-lt"/>
              </a:rPr>
              <a:t>Smart contracts are self-executing contracts that have the terms and conditions of the agreement written into lines of code. </a:t>
            </a:r>
          </a:p>
          <a:p>
            <a:pPr marL="285750" indent="-285750" algn="ctr">
              <a:buFont typeface="Arial" panose="020B0604020202020204" pitchFamily="34" charset="0"/>
              <a:buChar char="•"/>
            </a:pPr>
            <a:r>
              <a:rPr lang="en-US" sz="1600" dirty="0">
                <a:latin typeface="+mj-lt"/>
              </a:rPr>
              <a:t>The code exists across a distributed, decentralized blockchain network, cutting out the need for third parties to administer the contract.</a:t>
            </a:r>
          </a:p>
        </p:txBody>
      </p:sp>
      <p:sp>
        <p:nvSpPr>
          <p:cNvPr id="12" name="TextBox 11">
            <a:extLst>
              <a:ext uri="{FF2B5EF4-FFF2-40B4-BE49-F238E27FC236}">
                <a16:creationId xmlns:a16="http://schemas.microsoft.com/office/drawing/2014/main" id="{5B082435-2FF6-42B1-91A9-4B76394C79BB}"/>
              </a:ext>
            </a:extLst>
          </p:cNvPr>
          <p:cNvSpPr txBox="1"/>
          <p:nvPr/>
        </p:nvSpPr>
        <p:spPr>
          <a:xfrm>
            <a:off x="280554" y="1831314"/>
            <a:ext cx="11630891" cy="369332"/>
          </a:xfrm>
          <a:prstGeom prst="rect">
            <a:avLst/>
          </a:prstGeom>
          <a:noFill/>
        </p:spPr>
        <p:txBody>
          <a:bodyPr wrap="square">
            <a:spAutoFit/>
          </a:bodyPr>
          <a:lstStyle/>
          <a:p>
            <a:pPr algn="ctr"/>
            <a:r>
              <a:rPr lang="en-US" dirty="0">
                <a:solidFill>
                  <a:schemeClr val="accent5">
                    <a:lumMod val="75000"/>
                  </a:schemeClr>
                </a:solidFill>
              </a:rPr>
              <a:t>The Quranic verses (Surah Al-Baqarah: 282–283) enjoin Muslims to put contracts in writing for fairness and accountability. </a:t>
            </a:r>
          </a:p>
        </p:txBody>
      </p:sp>
      <p:pic>
        <p:nvPicPr>
          <p:cNvPr id="1026" name="Picture 2" descr="What are smart contracts on the blockchain? - Tallyfy">
            <a:extLst>
              <a:ext uri="{FF2B5EF4-FFF2-40B4-BE49-F238E27FC236}">
                <a16:creationId xmlns:a16="http://schemas.microsoft.com/office/drawing/2014/main" id="{FE45AAC5-E8B8-4C36-913C-01BEB02C2B7D}"/>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2260" y="2565041"/>
            <a:ext cx="5249285" cy="2953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F524C8-B620-4A92-BE1B-D79023B67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8" name="Google Shape;56;p13">
            <a:extLst>
              <a:ext uri="{FF2B5EF4-FFF2-40B4-BE49-F238E27FC236}">
                <a16:creationId xmlns:a16="http://schemas.microsoft.com/office/drawing/2014/main" id="{792F52C8-4056-4E59-B90F-116324EBAEC2}"/>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04418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20B560-6274-4BFA-9783-CB18B0295804}"/>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Smart Contracts for Automated Shariah Compliance</a:t>
            </a:r>
          </a:p>
        </p:txBody>
      </p:sp>
      <p:sp>
        <p:nvSpPr>
          <p:cNvPr id="11" name="Rectangle 10">
            <a:extLst>
              <a:ext uri="{FF2B5EF4-FFF2-40B4-BE49-F238E27FC236}">
                <a16:creationId xmlns:a16="http://schemas.microsoft.com/office/drawing/2014/main" id="{F47BD74D-19DF-4F23-9937-FAAAE272412B}"/>
              </a:ext>
            </a:extLst>
          </p:cNvPr>
          <p:cNvSpPr/>
          <p:nvPr/>
        </p:nvSpPr>
        <p:spPr>
          <a:xfrm>
            <a:off x="0" y="1180524"/>
            <a:ext cx="12191999" cy="369332"/>
          </a:xfrm>
          <a:prstGeom prst="rect">
            <a:avLst/>
          </a:prstGeom>
        </p:spPr>
        <p:txBody>
          <a:bodyPr wrap="square">
            <a:spAutoFit/>
          </a:bodyPr>
          <a:lstStyle/>
          <a:p>
            <a:pPr marL="285750" indent="-285750" algn="ctr">
              <a:buFont typeface="Arial" panose="020B0604020202020204" pitchFamily="34" charset="0"/>
              <a:buChar char="•"/>
            </a:pPr>
            <a:r>
              <a:rPr lang="en-US" b="1" dirty="0">
                <a:solidFill>
                  <a:schemeClr val="accent5">
                    <a:lumMod val="75000"/>
                  </a:schemeClr>
                </a:solidFill>
                <a:latin typeface="+mj-lt"/>
              </a:rPr>
              <a:t>Create Sharia-compliant financial products and automate the entire contractual process for Islamic institutions.</a:t>
            </a:r>
          </a:p>
        </p:txBody>
      </p:sp>
      <p:sp>
        <p:nvSpPr>
          <p:cNvPr id="7" name="Rectangle 6">
            <a:extLst>
              <a:ext uri="{FF2B5EF4-FFF2-40B4-BE49-F238E27FC236}">
                <a16:creationId xmlns:a16="http://schemas.microsoft.com/office/drawing/2014/main" id="{E1AF108F-3EA6-445D-B3EE-756BE92139CB}"/>
              </a:ext>
            </a:extLst>
          </p:cNvPr>
          <p:cNvSpPr/>
          <p:nvPr/>
        </p:nvSpPr>
        <p:spPr>
          <a:xfrm>
            <a:off x="0" y="6201199"/>
            <a:ext cx="12192000" cy="584775"/>
          </a:xfrm>
          <a:prstGeom prst="rect">
            <a:avLst/>
          </a:prstGeom>
        </p:spPr>
        <p:txBody>
          <a:bodyPr wrap="square">
            <a:spAutoFit/>
          </a:bodyPr>
          <a:lstStyle/>
          <a:p>
            <a:pPr marL="285750" indent="-285750" algn="ctr">
              <a:buFont typeface="Arial" panose="020B0604020202020204" pitchFamily="34" charset="0"/>
              <a:buChar char="•"/>
            </a:pPr>
            <a:r>
              <a:rPr lang="en-US" sz="1600" dirty="0">
                <a:solidFill>
                  <a:srgbClr val="000099"/>
                </a:solidFill>
                <a:latin typeface="+mj-lt"/>
              </a:rPr>
              <a:t>Easy to verify, immutable, and secure, also alleviate additional administrative and legal complexities and redundancies associated with Shariah compliant financial products.</a:t>
            </a:r>
          </a:p>
        </p:txBody>
      </p:sp>
      <p:pic>
        <p:nvPicPr>
          <p:cNvPr id="10" name="Picture 9">
            <a:extLst>
              <a:ext uri="{FF2B5EF4-FFF2-40B4-BE49-F238E27FC236}">
                <a16:creationId xmlns:a16="http://schemas.microsoft.com/office/drawing/2014/main" id="{B3B4E5A1-BD01-4D0B-824A-40D6A1EAA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 name="Picture 1">
            <a:extLst>
              <a:ext uri="{FF2B5EF4-FFF2-40B4-BE49-F238E27FC236}">
                <a16:creationId xmlns:a16="http://schemas.microsoft.com/office/drawing/2014/main" id="{A28FCAB1-5E70-492A-A436-EBF6C74FF982}"/>
              </a:ext>
            </a:extLst>
          </p:cNvPr>
          <p:cNvPicPr>
            <a:picLocks noChangeAspect="1"/>
          </p:cNvPicPr>
          <p:nvPr/>
        </p:nvPicPr>
        <p:blipFill>
          <a:blip r:embed="rId4">
            <a:grayscl/>
          </a:blip>
          <a:stretch>
            <a:fillRect/>
          </a:stretch>
        </p:blipFill>
        <p:spPr>
          <a:xfrm>
            <a:off x="2425709" y="1752867"/>
            <a:ext cx="7340581" cy="4298998"/>
          </a:xfrm>
          <a:prstGeom prst="rect">
            <a:avLst/>
          </a:prstGeom>
        </p:spPr>
      </p:pic>
      <p:pic>
        <p:nvPicPr>
          <p:cNvPr id="12" name="Google Shape;56;p13">
            <a:extLst>
              <a:ext uri="{FF2B5EF4-FFF2-40B4-BE49-F238E27FC236}">
                <a16:creationId xmlns:a16="http://schemas.microsoft.com/office/drawing/2014/main" id="{0E455693-BB99-4F9F-82D7-7E3A304CFD9A}"/>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676129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728912" y="4708479"/>
            <a:ext cx="6734175" cy="1460310"/>
          </a:xfrm>
          <a:prstGeom prst="rect">
            <a:avLst/>
          </a:prstGeom>
          <a:solidFill>
            <a:schemeClr val="bg2">
              <a:lumMod val="1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By using Blockchain based systems, the card could be obstructed from paying for wrongful purchases but allowed to pay for other items.</a:t>
            </a:r>
          </a:p>
          <a:p>
            <a:pPr marL="0" indent="0" algn="ctr">
              <a:buNone/>
            </a:pPr>
            <a:endParaRPr lang="en-US" dirty="0">
              <a:solidFill>
                <a:schemeClr val="bg1"/>
              </a:solidFill>
            </a:endParaRPr>
          </a:p>
        </p:txBody>
      </p:sp>
      <p:pic>
        <p:nvPicPr>
          <p:cNvPr id="2" name="Picture 1"/>
          <p:cNvPicPr>
            <a:picLocks noChangeAspect="1"/>
          </p:cNvPicPr>
          <p:nvPr/>
        </p:nvPicPr>
        <p:blipFill>
          <a:blip r:embed="rId3">
            <a:duotone>
              <a:prstClr val="black"/>
              <a:schemeClr val="accent3">
                <a:tint val="45000"/>
                <a:satMod val="400000"/>
              </a:schemeClr>
            </a:duotone>
          </a:blip>
          <a:stretch>
            <a:fillRect/>
          </a:stretch>
        </p:blipFill>
        <p:spPr>
          <a:xfrm>
            <a:off x="2728912" y="2181161"/>
            <a:ext cx="6734175" cy="2524125"/>
          </a:xfrm>
          <a:prstGeom prst="rect">
            <a:avLst/>
          </a:prstGeom>
        </p:spPr>
      </p:pic>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Islamic Credit Cards</a:t>
            </a:r>
          </a:p>
        </p:txBody>
      </p:sp>
      <p:pic>
        <p:nvPicPr>
          <p:cNvPr id="8" name="Picture 7">
            <a:extLst>
              <a:ext uri="{FF2B5EF4-FFF2-40B4-BE49-F238E27FC236}">
                <a16:creationId xmlns:a16="http://schemas.microsoft.com/office/drawing/2014/main" id="{21C73D15-715D-4D4A-A73F-FB23872AF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Google Shape;56;p13">
            <a:extLst>
              <a:ext uri="{FF2B5EF4-FFF2-40B4-BE49-F238E27FC236}">
                <a16:creationId xmlns:a16="http://schemas.microsoft.com/office/drawing/2014/main" id="{CDA6EA77-CC62-442E-A72D-EA1D08FB6F73}"/>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939773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What’s In It</a:t>
            </a:r>
          </a:p>
        </p:txBody>
      </p:sp>
      <p:pic>
        <p:nvPicPr>
          <p:cNvPr id="10" name="Picture 2" descr="Business And Finance Icon Set 136667 - Download Free Vectors, Clipart  Graphics &amp; Vector Art">
            <a:extLst>
              <a:ext uri="{FF2B5EF4-FFF2-40B4-BE49-F238E27FC236}">
                <a16:creationId xmlns:a16="http://schemas.microsoft.com/office/drawing/2014/main" id="{F5C72223-C922-407D-B573-86BB4C399755}"/>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825605" y="1641821"/>
            <a:ext cx="6540789" cy="457887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77C0AFC-0806-4D3B-9CAE-189368083498}"/>
              </a:ext>
            </a:extLst>
          </p:cNvPr>
          <p:cNvSpPr/>
          <p:nvPr/>
        </p:nvSpPr>
        <p:spPr>
          <a:xfrm>
            <a:off x="6324599" y="4468091"/>
            <a:ext cx="1080655" cy="133003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slamic Icons - Download Free Vector Icons | Noun Project">
            <a:extLst>
              <a:ext uri="{FF2B5EF4-FFF2-40B4-BE49-F238E27FC236}">
                <a16:creationId xmlns:a16="http://schemas.microsoft.com/office/drawing/2014/main" id="{02E29B32-1EFD-4F91-8F10-B8CD6CAB1F18}"/>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355644">
            <a:off x="6059615" y="4488331"/>
            <a:ext cx="1289560" cy="12895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946A852-6F1E-41E2-81F2-9E0707F192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Picture 2" descr="Image result for blockchain png">
            <a:extLst>
              <a:ext uri="{FF2B5EF4-FFF2-40B4-BE49-F238E27FC236}">
                <a16:creationId xmlns:a16="http://schemas.microsoft.com/office/drawing/2014/main" id="{9934D9D8-96A0-48FB-9224-E93C80BE1B55}"/>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8418" y="1858748"/>
            <a:ext cx="9545782" cy="456283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56;p13">
            <a:extLst>
              <a:ext uri="{FF2B5EF4-FFF2-40B4-BE49-F238E27FC236}">
                <a16:creationId xmlns:a16="http://schemas.microsoft.com/office/drawing/2014/main" id="{FE6153DC-366B-47BA-B472-C663AD590A06}"/>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5797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Takaful (Islamic Insurance)</a:t>
            </a:r>
          </a:p>
        </p:txBody>
      </p:sp>
      <p:pic>
        <p:nvPicPr>
          <p:cNvPr id="5122" name="Picture 2" descr="4 ways Blockchain could Disrupt the Takaful Industry |">
            <a:extLst>
              <a:ext uri="{FF2B5EF4-FFF2-40B4-BE49-F238E27FC236}">
                <a16:creationId xmlns:a16="http://schemas.microsoft.com/office/drawing/2014/main" id="{2746D558-8BE7-4AAC-BEC9-5B70FAA46D0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638051" y="3683577"/>
            <a:ext cx="6915893" cy="26895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A240DF-8DC1-4FDC-8A52-ECD60A470D20}"/>
              </a:ext>
            </a:extLst>
          </p:cNvPr>
          <p:cNvSpPr txBox="1"/>
          <p:nvPr/>
        </p:nvSpPr>
        <p:spPr>
          <a:xfrm>
            <a:off x="374071" y="1724167"/>
            <a:ext cx="11443855" cy="1754326"/>
          </a:xfrm>
          <a:prstGeom prst="rect">
            <a:avLst/>
          </a:prstGeom>
          <a:noFill/>
        </p:spPr>
        <p:txBody>
          <a:bodyPr wrap="square">
            <a:spAutoFit/>
          </a:bodyPr>
          <a:lstStyle/>
          <a:p>
            <a:r>
              <a:rPr lang="en-US" b="1" dirty="0">
                <a:solidFill>
                  <a:srgbClr val="002060"/>
                </a:solidFill>
              </a:rPr>
              <a:t>Blockchain can be used as a cross-industry, distributed registry with external data and customer data to: </a:t>
            </a:r>
          </a:p>
          <a:p>
            <a:r>
              <a:rPr lang="en-US" dirty="0"/>
              <a:t>– Confirm authenticity, ownership, and origin of goods as well as the legitimacy of documents (e.g., medical reports) </a:t>
            </a:r>
          </a:p>
          <a:p>
            <a:r>
              <a:rPr lang="en-US" dirty="0"/>
              <a:t>– Check for police reports indicating theft, claims history as well as a person’s verified identity and expose patterns of deception related to a person or identity </a:t>
            </a:r>
          </a:p>
          <a:p>
            <a:r>
              <a:rPr lang="en-US" dirty="0"/>
              <a:t>– Proof of date and time stamps of policy issuance or purchase of a product/ asset </a:t>
            </a:r>
          </a:p>
          <a:p>
            <a:r>
              <a:rPr lang="en-US" dirty="0"/>
              <a:t>– Validate ownership and site changes</a:t>
            </a:r>
          </a:p>
        </p:txBody>
      </p:sp>
      <p:pic>
        <p:nvPicPr>
          <p:cNvPr id="10" name="Picture 9">
            <a:extLst>
              <a:ext uri="{FF2B5EF4-FFF2-40B4-BE49-F238E27FC236}">
                <a16:creationId xmlns:a16="http://schemas.microsoft.com/office/drawing/2014/main" id="{0D67A9DF-CE5B-4C86-A7D1-0B754095B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1" name="Google Shape;56;p13">
            <a:extLst>
              <a:ext uri="{FF2B5EF4-FFF2-40B4-BE49-F238E27FC236}">
                <a16:creationId xmlns:a16="http://schemas.microsoft.com/office/drawing/2014/main" id="{95702068-5468-4B09-988B-727AF6CD16A5}"/>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488561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Ijarah &amp; Other Islamic Financial Products</a:t>
            </a:r>
          </a:p>
        </p:txBody>
      </p:sp>
      <p:pic>
        <p:nvPicPr>
          <p:cNvPr id="4098" name="Picture 2" descr="136 Islamic Financing Photos - Free &amp; Royalty-Free Stock Photos from  Dreamstime">
            <a:extLst>
              <a:ext uri="{FF2B5EF4-FFF2-40B4-BE49-F238E27FC236}">
                <a16:creationId xmlns:a16="http://schemas.microsoft.com/office/drawing/2014/main" id="{F127032D-A47E-472E-A244-DE81DB8DAE7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408218" y="2057400"/>
            <a:ext cx="5056909" cy="3792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2586FA-7B92-4411-9611-DED13B47B26A}"/>
              </a:ext>
            </a:extLst>
          </p:cNvPr>
          <p:cNvSpPr txBox="1"/>
          <p:nvPr/>
        </p:nvSpPr>
        <p:spPr>
          <a:xfrm>
            <a:off x="716972" y="6129589"/>
            <a:ext cx="10758055" cy="369332"/>
          </a:xfrm>
          <a:prstGeom prst="rect">
            <a:avLst/>
          </a:prstGeom>
          <a:noFill/>
        </p:spPr>
        <p:txBody>
          <a:bodyPr wrap="square">
            <a:spAutoFit/>
          </a:bodyPr>
          <a:lstStyle/>
          <a:p>
            <a:r>
              <a:rPr lang="en-US" sz="1800" b="1" i="0" kern="1200" dirty="0">
                <a:solidFill>
                  <a:srgbClr val="002060"/>
                </a:solidFill>
                <a:effectLst/>
                <a:latin typeface="+mn-lt"/>
                <a:ea typeface="+mn-ea"/>
                <a:cs typeface="+mn-cs"/>
              </a:rPr>
              <a:t>Create Sharia-compliant financial products and automate the entire contractual process for Islamic institutions</a:t>
            </a:r>
            <a:endParaRPr lang="en-US" b="1" dirty="0">
              <a:solidFill>
                <a:srgbClr val="002060"/>
              </a:solidFill>
            </a:endParaRPr>
          </a:p>
        </p:txBody>
      </p:sp>
      <p:pic>
        <p:nvPicPr>
          <p:cNvPr id="11" name="Picture 10">
            <a:extLst>
              <a:ext uri="{FF2B5EF4-FFF2-40B4-BE49-F238E27FC236}">
                <a16:creationId xmlns:a16="http://schemas.microsoft.com/office/drawing/2014/main" id="{859DC40C-679B-4BBB-A110-953610596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8BC2781F-1DDB-4D08-9DA5-DF5896B07D0A}"/>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069244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Boosting Islamic FinTech with Blockchain</a:t>
            </a: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5</a:t>
            </a:r>
            <a:endParaRPr lang="en-US" dirty="0">
              <a:solidFill>
                <a:schemeClr val="bg2">
                  <a:lumMod val="75000"/>
                </a:schemeClr>
              </a:solidFill>
            </a:endParaRPr>
          </a:p>
        </p:txBody>
      </p:sp>
      <p:sp>
        <p:nvSpPr>
          <p:cNvPr id="8" name="Subtitle 2">
            <a:extLst>
              <a:ext uri="{FF2B5EF4-FFF2-40B4-BE49-F238E27FC236}">
                <a16:creationId xmlns:a16="http://schemas.microsoft.com/office/drawing/2014/main" id="{A1787F34-2CFB-4D4D-87B7-E457DF40297D}"/>
              </a:ext>
            </a:extLst>
          </p:cNvPr>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800" dirty="0">
              <a:solidFill>
                <a:schemeClr val="bg1"/>
              </a:solidFill>
            </a:endParaRPr>
          </a:p>
          <a:p>
            <a:r>
              <a:rPr lang="en-US" sz="3600" dirty="0">
                <a:solidFill>
                  <a:schemeClr val="bg1"/>
                </a:solidFill>
              </a:rPr>
              <a:t>Blockchain Trailblazers in </a:t>
            </a:r>
          </a:p>
          <a:p>
            <a:r>
              <a:rPr lang="en-US" sz="3600" dirty="0">
                <a:solidFill>
                  <a:schemeClr val="bg1"/>
                </a:solidFill>
              </a:rPr>
              <a:t>Islamic FinTech</a:t>
            </a:r>
            <a:endParaRPr lang="en-US" dirty="0">
              <a:solidFill>
                <a:schemeClr val="bg1"/>
              </a:solidFill>
            </a:endParaRPr>
          </a:p>
        </p:txBody>
      </p:sp>
      <p:pic>
        <p:nvPicPr>
          <p:cNvPr id="14" name="Picture 13">
            <a:extLst>
              <a:ext uri="{FF2B5EF4-FFF2-40B4-BE49-F238E27FC236}">
                <a16:creationId xmlns:a16="http://schemas.microsoft.com/office/drawing/2014/main" id="{846354CE-4275-4131-B257-3D40EC353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9" name="Google Shape;56;p13">
            <a:extLst>
              <a:ext uri="{FF2B5EF4-FFF2-40B4-BE49-F238E27FC236}">
                <a16:creationId xmlns:a16="http://schemas.microsoft.com/office/drawing/2014/main" id="{792AAB75-4846-4419-A748-E863604BF2B3}"/>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2064398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01990" y="3359902"/>
            <a:ext cx="5524500" cy="3143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628043106"/>
              </p:ext>
            </p:extLst>
          </p:nvPr>
        </p:nvGraphicFramePr>
        <p:xfrm>
          <a:off x="518615" y="1538534"/>
          <a:ext cx="11136573" cy="183388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dirty="0"/>
                        <a:t>Emirates Islamic Bank,</a:t>
                      </a:r>
                      <a:r>
                        <a:rPr lang="en-US" baseline="0" dirty="0"/>
                        <a:t> Emirates NBD Group</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dirty="0"/>
                        <a:t>Incorporating Blockchain into its paper Cheques.</a:t>
                      </a:r>
                    </a:p>
                    <a:p>
                      <a:pPr marL="285750" indent="-285750">
                        <a:buFont typeface="Arial" panose="020B0604020202020204" pitchFamily="34" charset="0"/>
                        <a:buChar char="•"/>
                      </a:pPr>
                      <a:r>
                        <a:rPr lang="en-US" dirty="0"/>
                        <a:t>Termed ‘Cheque Chain’, Emirates Islamic is the first Islamic bank in UAE to undertake this initiative to enhance security in the popular payment method. </a:t>
                      </a:r>
                    </a:p>
                    <a:p>
                      <a:pPr marL="285750" indent="-285750">
                        <a:buFont typeface="Arial" panose="020B0604020202020204" pitchFamily="34" charset="0"/>
                        <a:buChar char="•"/>
                      </a:pPr>
                      <a:r>
                        <a:rPr lang="en-US" dirty="0"/>
                        <a:t>Emirates Islamic issues Cheque books carrying a unique QR (Quick Response) code on every page, along with a string of 20 random characters.</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Cheque Chain</a:t>
            </a:r>
          </a:p>
        </p:txBody>
      </p:sp>
      <p:pic>
        <p:nvPicPr>
          <p:cNvPr id="11" name="Picture 10">
            <a:extLst>
              <a:ext uri="{FF2B5EF4-FFF2-40B4-BE49-F238E27FC236}">
                <a16:creationId xmlns:a16="http://schemas.microsoft.com/office/drawing/2014/main" id="{9710098C-C370-4CA5-9A80-542640DA3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2" name="Google Shape;56;p13">
            <a:extLst>
              <a:ext uri="{FF2B5EF4-FFF2-40B4-BE49-F238E27FC236}">
                <a16:creationId xmlns:a16="http://schemas.microsoft.com/office/drawing/2014/main" id="{3FEAACFA-B3FE-4936-95B8-72453720CF0A}"/>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195541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817811826"/>
              </p:ext>
            </p:extLst>
          </p:nvPr>
        </p:nvGraphicFramePr>
        <p:xfrm>
          <a:off x="518615" y="1552182"/>
          <a:ext cx="11136573" cy="182880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dirty="0"/>
                        <a:t>Aman Insurance, National Insurance Company, Al Wathba Insurance, Noor Takaful, Oriental Insurance &amp; Addenda</a:t>
                      </a:r>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dirty="0"/>
                        <a:t>By using blockchain, parties can share the data, doing away with the need for reconciliation. </a:t>
                      </a:r>
                    </a:p>
                    <a:p>
                      <a:pPr marL="285750" indent="-285750">
                        <a:buFont typeface="Arial" panose="020B0604020202020204" pitchFamily="34" charset="0"/>
                        <a:buChar char="•"/>
                      </a:pPr>
                      <a:r>
                        <a:rPr lang="en-US" dirty="0"/>
                        <a:t>Insurance tasks are reported on their system in real-time. Each action is recorded immutably on the blockchain, so any policy changes are accountable and verifiable.</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12" name="Rectangle 11">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Takaful </a:t>
            </a:r>
          </a:p>
        </p:txBody>
      </p:sp>
      <p:pic>
        <p:nvPicPr>
          <p:cNvPr id="13" name="Picture 12">
            <a:extLst>
              <a:ext uri="{FF2B5EF4-FFF2-40B4-BE49-F238E27FC236}">
                <a16:creationId xmlns:a16="http://schemas.microsoft.com/office/drawing/2014/main" id="{817BD28C-331B-4873-AB53-A8DA9865E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Picture 9">
            <a:extLst>
              <a:ext uri="{FF2B5EF4-FFF2-40B4-BE49-F238E27FC236}">
                <a16:creationId xmlns:a16="http://schemas.microsoft.com/office/drawing/2014/main" id="{60817BCB-9172-47CC-849E-4802B2273333}"/>
              </a:ext>
            </a:extLst>
          </p:cNvPr>
          <p:cNvPicPr>
            <a:picLocks noChangeAspect="1"/>
          </p:cNvPicPr>
          <p:nvPr/>
        </p:nvPicPr>
        <p:blipFill>
          <a:blip r:embed="rId4"/>
          <a:stretch>
            <a:fillRect/>
          </a:stretch>
        </p:blipFill>
        <p:spPr>
          <a:xfrm>
            <a:off x="3810206" y="3807372"/>
            <a:ext cx="4061585" cy="2791541"/>
          </a:xfrm>
          <a:prstGeom prst="rect">
            <a:avLst/>
          </a:prstGeom>
        </p:spPr>
      </p:pic>
      <p:pic>
        <p:nvPicPr>
          <p:cNvPr id="7" name="Google Shape;56;p13">
            <a:extLst>
              <a:ext uri="{FF2B5EF4-FFF2-40B4-BE49-F238E27FC236}">
                <a16:creationId xmlns:a16="http://schemas.microsoft.com/office/drawing/2014/main" id="{5D47A241-F0E0-43BE-9C66-130394E3A7B4}"/>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05617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9809083"/>
              </p:ext>
            </p:extLst>
          </p:nvPr>
        </p:nvGraphicFramePr>
        <p:xfrm>
          <a:off x="518615" y="1538534"/>
          <a:ext cx="11136573" cy="210820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Al Hilal Bank, ADGM, Jibrel Network</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Al Hilal Bank has become the world’s first Islamic bank to use Blockchain technology for the resale and settlement of an Islamic Sukuk (Sharia-compliant bond). It was used to transact a secondary market deal in Al Hilal Bank’s $500m Senior Sukuk maturing in September 2023.</a:t>
                      </a:r>
                    </a:p>
                    <a:p>
                      <a:pPr marL="285750" indent="-285750">
                        <a:buFont typeface="Arial" panose="020B0604020202020204" pitchFamily="34" charset="0"/>
                        <a:buChar char="•"/>
                      </a:pPr>
                      <a:r>
                        <a:rPr lang="en-US" i="0" dirty="0"/>
                        <a:t>The advantages of using Blockchain range from safer transactions with robust Shariah compliance, to the unlocking of new opportunities.</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Smart Sukuks</a:t>
            </a:r>
          </a:p>
        </p:txBody>
      </p:sp>
      <p:pic>
        <p:nvPicPr>
          <p:cNvPr id="2" name="Picture 1">
            <a:extLst>
              <a:ext uri="{FF2B5EF4-FFF2-40B4-BE49-F238E27FC236}">
                <a16:creationId xmlns:a16="http://schemas.microsoft.com/office/drawing/2014/main" id="{0D982271-2C31-4DAB-B45A-37E2C3A9E7CE}"/>
              </a:ext>
            </a:extLst>
          </p:cNvPr>
          <p:cNvPicPr>
            <a:picLocks noChangeAspect="1"/>
          </p:cNvPicPr>
          <p:nvPr/>
        </p:nvPicPr>
        <p:blipFill>
          <a:blip r:embed="rId3"/>
          <a:stretch>
            <a:fillRect/>
          </a:stretch>
        </p:blipFill>
        <p:spPr>
          <a:xfrm>
            <a:off x="3810206" y="3807373"/>
            <a:ext cx="4061585" cy="2791541"/>
          </a:xfrm>
          <a:prstGeom prst="rect">
            <a:avLst/>
          </a:prstGeom>
        </p:spPr>
      </p:pic>
      <p:pic>
        <p:nvPicPr>
          <p:cNvPr id="10" name="Picture 9">
            <a:extLst>
              <a:ext uri="{FF2B5EF4-FFF2-40B4-BE49-F238E27FC236}">
                <a16:creationId xmlns:a16="http://schemas.microsoft.com/office/drawing/2014/main" id="{7D006E0A-7513-48E2-8089-972B070BA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28FC7444-E4DF-41A2-B709-94F2A3141E74}"/>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727636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80230825"/>
              </p:ext>
            </p:extLst>
          </p:nvPr>
        </p:nvGraphicFramePr>
        <p:xfrm>
          <a:off x="518615" y="1538534"/>
          <a:ext cx="11136573" cy="183388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Islamic Development Bank Group (</a:t>
                      </a:r>
                      <a:r>
                        <a:rPr lang="en-US" sz="1800" b="0" i="0" kern="1200" dirty="0" err="1">
                          <a:solidFill>
                            <a:schemeClr val="tx1"/>
                          </a:solidFill>
                          <a:effectLst/>
                          <a:latin typeface="+mn-lt"/>
                          <a:ea typeface="+mn-ea"/>
                          <a:cs typeface="+mn-cs"/>
                        </a:rPr>
                        <a:t>IsDB</a:t>
                      </a:r>
                      <a:r>
                        <a:rPr lang="en-US" sz="1800" b="0" i="0" kern="1200" dirty="0">
                          <a:solidFill>
                            <a:schemeClr val="tx1"/>
                          </a:solidFill>
                          <a:effectLst/>
                          <a:latin typeface="+mn-lt"/>
                          <a:ea typeface="+mn-ea"/>
                          <a:cs typeface="+mn-cs"/>
                        </a:rPr>
                        <a:t>), Tunis-based </a:t>
                      </a:r>
                      <a:r>
                        <a:rPr lang="en-US" sz="1800" b="0" i="0" kern="1200" dirty="0" err="1">
                          <a:solidFill>
                            <a:schemeClr val="tx1"/>
                          </a:solidFill>
                          <a:effectLst/>
                          <a:latin typeface="+mn-lt"/>
                          <a:ea typeface="+mn-ea"/>
                          <a:cs typeface="+mn-cs"/>
                        </a:rPr>
                        <a:t>iFinTech</a:t>
                      </a:r>
                      <a:r>
                        <a:rPr lang="en-US" sz="1800" b="0" i="0" kern="1200" dirty="0">
                          <a:solidFill>
                            <a:schemeClr val="tx1"/>
                          </a:solidFill>
                          <a:effectLst/>
                          <a:latin typeface="+mn-lt"/>
                          <a:ea typeface="+mn-ea"/>
                          <a:cs typeface="+mn-cs"/>
                        </a:rPr>
                        <a:t> Solutions</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Partnership involves a pipeline of Fintech products that will be developed and implemented to mainly solve the Liquidity management issues. </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The first product in the pipeline is a real-time transactional platform which facilitates transacting of real commodities (serving as a commodity market) and to solve the inter-banking issues between conventional and Islamic banks in a Sharia-compliant way.</a:t>
                      </a:r>
                      <a:endParaRPr lang="en-US" i="0" dirty="0"/>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Development of Interbank Blockchain Applications</a:t>
            </a:r>
          </a:p>
        </p:txBody>
      </p:sp>
      <p:pic>
        <p:nvPicPr>
          <p:cNvPr id="9" name="Picture 8">
            <a:extLst>
              <a:ext uri="{FF2B5EF4-FFF2-40B4-BE49-F238E27FC236}">
                <a16:creationId xmlns:a16="http://schemas.microsoft.com/office/drawing/2014/main" id="{4529A8B8-27DC-4D80-AB6A-DAA26D6421A0}"/>
              </a:ext>
            </a:extLst>
          </p:cNvPr>
          <p:cNvPicPr>
            <a:picLocks noChangeAspect="1"/>
          </p:cNvPicPr>
          <p:nvPr/>
        </p:nvPicPr>
        <p:blipFill>
          <a:blip r:embed="rId3"/>
          <a:stretch>
            <a:fillRect/>
          </a:stretch>
        </p:blipFill>
        <p:spPr>
          <a:xfrm>
            <a:off x="3810206" y="3807373"/>
            <a:ext cx="4061585" cy="2791541"/>
          </a:xfrm>
          <a:prstGeom prst="rect">
            <a:avLst/>
          </a:prstGeom>
        </p:spPr>
      </p:pic>
      <p:pic>
        <p:nvPicPr>
          <p:cNvPr id="11" name="Picture 10">
            <a:extLst>
              <a:ext uri="{FF2B5EF4-FFF2-40B4-BE49-F238E27FC236}">
                <a16:creationId xmlns:a16="http://schemas.microsoft.com/office/drawing/2014/main" id="{DB1ACD5B-FDB1-4746-886C-7FFDBE107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261D64C0-717E-4239-80E6-62DC110FD7BE}"/>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43772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25935508"/>
              </p:ext>
            </p:extLst>
          </p:nvPr>
        </p:nvGraphicFramePr>
        <p:xfrm>
          <a:off x="518615" y="1538534"/>
          <a:ext cx="11136573" cy="210820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Finterra</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b="0" i="0" dirty="0">
                          <a:solidFill>
                            <a:srgbClr val="06163A"/>
                          </a:solidFill>
                          <a:effectLst/>
                          <a:latin typeface="Rubik"/>
                        </a:rPr>
                        <a:t>It allows Waqf bodies, NGOs, Corporate CSRs, Trusts and other stakeholders with the opportunity to create or fund causes, submit project outlines / plans which are required to fund Waqf and/or Charitable projects and causes.</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Each project has its own Smart Contract standard under the ERC-777. These Smart Contracts are placed into a project fundraising which only can be started once all due diligence requirements have been passed.</a:t>
                      </a:r>
                      <a:endParaRPr lang="en-US" i="0" dirty="0"/>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Waqf Chain</a:t>
            </a:r>
          </a:p>
        </p:txBody>
      </p:sp>
      <p:pic>
        <p:nvPicPr>
          <p:cNvPr id="3074" name="Picture 2" descr="Main Logo">
            <a:extLst>
              <a:ext uri="{FF2B5EF4-FFF2-40B4-BE49-F238E27FC236}">
                <a16:creationId xmlns:a16="http://schemas.microsoft.com/office/drawing/2014/main" id="{B0A11E07-A3E5-427F-82FC-1B9618425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701" y="4433641"/>
            <a:ext cx="54864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11F6AEC-3436-4AF9-B31E-F798698D2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99E12331-D806-4908-A4D0-0390F34D1ABB}"/>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894175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uspension Bridge PNG Image | Suspension bridge, Bridge clipart, Image">
            <a:extLst>
              <a:ext uri="{FF2B5EF4-FFF2-40B4-BE49-F238E27FC236}">
                <a16:creationId xmlns:a16="http://schemas.microsoft.com/office/drawing/2014/main" id="{E617B62F-8522-4900-B1AF-A619CFC4F90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62172" y="2833553"/>
            <a:ext cx="7067656" cy="4971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096740100"/>
              </p:ext>
            </p:extLst>
          </p:nvPr>
        </p:nvGraphicFramePr>
        <p:xfrm>
          <a:off x="518615" y="1538534"/>
          <a:ext cx="11136573" cy="155956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MateSol &amp; BSV</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InvoiceMate is designed to strengthen trust and automation at each point of the invoice processing &amp; financing process.</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First of its kind application that enables conventional businesses to reach out to growing crypto liquidity for Invoice Financing which is third largest financing mean for businesses.</a:t>
                      </a:r>
                      <a:endParaRPr lang="en-US" i="0" dirty="0"/>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a:t>
            </a:r>
          </a:p>
        </p:txBody>
      </p:sp>
      <p:pic>
        <p:nvPicPr>
          <p:cNvPr id="9" name="Picture 8">
            <a:extLst>
              <a:ext uri="{FF2B5EF4-FFF2-40B4-BE49-F238E27FC236}">
                <a16:creationId xmlns:a16="http://schemas.microsoft.com/office/drawing/2014/main" id="{BB42DA81-689C-4E73-85A4-F9D8DAB9C4BA}"/>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757435" y="5966241"/>
            <a:ext cx="2500313" cy="379337"/>
          </a:xfrm>
          <a:prstGeom prst="rect">
            <a:avLst/>
          </a:prstGeom>
        </p:spPr>
      </p:pic>
      <p:sp>
        <p:nvSpPr>
          <p:cNvPr id="12" name="TextBox 11">
            <a:extLst>
              <a:ext uri="{FF2B5EF4-FFF2-40B4-BE49-F238E27FC236}">
                <a16:creationId xmlns:a16="http://schemas.microsoft.com/office/drawing/2014/main" id="{D5ABE5B3-0BEC-4E96-B001-32F7AFED325D}"/>
              </a:ext>
            </a:extLst>
          </p:cNvPr>
          <p:cNvSpPr txBox="1"/>
          <p:nvPr/>
        </p:nvSpPr>
        <p:spPr>
          <a:xfrm>
            <a:off x="3810000" y="4155883"/>
            <a:ext cx="4572000" cy="738664"/>
          </a:xfrm>
          <a:prstGeom prst="rect">
            <a:avLst/>
          </a:prstGeom>
          <a:noFill/>
        </p:spPr>
        <p:txBody>
          <a:bodyPr wrap="square">
            <a:spAutoFit/>
          </a:bodyPr>
          <a:lstStyle/>
          <a:p>
            <a:pPr algn="ctr"/>
            <a:r>
              <a:rPr lang="en-US" sz="1400" dirty="0">
                <a:solidFill>
                  <a:srgbClr val="7030A0"/>
                </a:solidFill>
                <a:latin typeface="Tenor Sans" panose="02000000000000000000" pitchFamily="2" charset="0"/>
                <a:ea typeface="Segoe UI Black" panose="020B0A02040204020203" pitchFamily="34" charset="0"/>
              </a:rPr>
              <a:t>A Bridge Connecting </a:t>
            </a:r>
          </a:p>
          <a:p>
            <a:pPr algn="ctr"/>
            <a:r>
              <a:rPr lang="en-US" sz="1400" dirty="0">
                <a:solidFill>
                  <a:srgbClr val="7030A0"/>
                </a:solidFill>
                <a:latin typeface="Tenor Sans" panose="02000000000000000000" pitchFamily="2" charset="0"/>
                <a:ea typeface="Segoe UI Black" panose="020B0A02040204020203" pitchFamily="34" charset="0"/>
              </a:rPr>
              <a:t>Conventional Businesses with </a:t>
            </a:r>
          </a:p>
          <a:p>
            <a:pPr algn="ctr"/>
            <a:r>
              <a:rPr lang="en-US" sz="1400" dirty="0">
                <a:solidFill>
                  <a:srgbClr val="7030A0"/>
                </a:solidFill>
                <a:latin typeface="Tenor Sans" panose="02000000000000000000" pitchFamily="2" charset="0"/>
                <a:ea typeface="Segoe UI Black" panose="020B0A02040204020203" pitchFamily="34" charset="0"/>
              </a:rPr>
              <a:t>Islamic Invoice Financing</a:t>
            </a:r>
            <a:endParaRPr lang="en-US" sz="1400" dirty="0">
              <a:solidFill>
                <a:srgbClr val="7030A0"/>
              </a:solidFill>
            </a:endParaRPr>
          </a:p>
        </p:txBody>
      </p:sp>
      <p:pic>
        <p:nvPicPr>
          <p:cNvPr id="13" name="Picture 16" descr="Business Icon – Free Download, PNG and Vector">
            <a:extLst>
              <a:ext uri="{FF2B5EF4-FFF2-40B4-BE49-F238E27FC236}">
                <a16:creationId xmlns:a16="http://schemas.microsoft.com/office/drawing/2014/main" id="{4145F046-F954-4A12-99FC-B26A1C0644F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7318" y="4282819"/>
            <a:ext cx="510062" cy="5100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Gold coins stack drawn - Transparent PNG &amp; SVG vector file">
            <a:extLst>
              <a:ext uri="{FF2B5EF4-FFF2-40B4-BE49-F238E27FC236}">
                <a16:creationId xmlns:a16="http://schemas.microsoft.com/office/drawing/2014/main" id="{17464BBF-CE14-41AE-A179-1B728DDC5168}"/>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08422" y="4316428"/>
            <a:ext cx="1003037" cy="10030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Business Icon – Free Download, PNG and Vector">
            <a:extLst>
              <a:ext uri="{FF2B5EF4-FFF2-40B4-BE49-F238E27FC236}">
                <a16:creationId xmlns:a16="http://schemas.microsoft.com/office/drawing/2014/main" id="{EB599CDF-1B8A-421C-96C1-6A44B507F3A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3717" y="4772519"/>
            <a:ext cx="510062" cy="510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Business Icon – Free Download, PNG and Vector">
            <a:extLst>
              <a:ext uri="{FF2B5EF4-FFF2-40B4-BE49-F238E27FC236}">
                <a16:creationId xmlns:a16="http://schemas.microsoft.com/office/drawing/2014/main" id="{60DF1FFD-A845-4F3D-A71C-99C22E2CBF15}"/>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99938" y="4678414"/>
            <a:ext cx="510062" cy="5100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1EB6D24-BBE7-4B70-96B8-FAAF6DA8AC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0" name="Google Shape;56;p13">
            <a:extLst>
              <a:ext uri="{FF2B5EF4-FFF2-40B4-BE49-F238E27FC236}">
                <a16:creationId xmlns:a16="http://schemas.microsoft.com/office/drawing/2014/main" id="{39A05051-A42F-4BAC-817A-21BEE41B0D4A}"/>
              </a:ext>
            </a:extLst>
          </p:cNvPr>
          <p:cNvPicPr preferRelativeResize="0"/>
          <p:nvPr/>
        </p:nvPicPr>
        <p:blipFill>
          <a:blip r:embed="rId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596844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4" name="Picture 33">
            <a:extLst>
              <a:ext uri="{FF2B5EF4-FFF2-40B4-BE49-F238E27FC236}">
                <a16:creationId xmlns:a16="http://schemas.microsoft.com/office/drawing/2014/main" id="{447629CA-E149-431D-9F04-702FDA0C7CD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1116" y="1645600"/>
            <a:ext cx="3510655" cy="4050243"/>
          </a:xfrm>
          <a:prstGeom prst="rect">
            <a:avLst/>
          </a:prstGeom>
        </p:spPr>
      </p:pic>
      <p:cxnSp>
        <p:nvCxnSpPr>
          <p:cNvPr id="41" name="Straight Connector 40">
            <a:extLst>
              <a:ext uri="{FF2B5EF4-FFF2-40B4-BE49-F238E27FC236}">
                <a16:creationId xmlns:a16="http://schemas.microsoft.com/office/drawing/2014/main" id="{306CDA47-129C-4FD8-9243-3C3C67CD7FE4}"/>
              </a:ext>
            </a:extLst>
          </p:cNvPr>
          <p:cNvCxnSpPr>
            <a:cxnSpLocks/>
          </p:cNvCxnSpPr>
          <p:nvPr/>
        </p:nvCxnSpPr>
        <p:spPr>
          <a:xfrm flipV="1">
            <a:off x="7817647" y="3597005"/>
            <a:ext cx="620252" cy="686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1E43E48-26CB-4662-B4AF-E89B6FCE50E7}"/>
              </a:ext>
            </a:extLst>
          </p:cNvPr>
          <p:cNvSpPr/>
          <p:nvPr/>
        </p:nvSpPr>
        <p:spPr>
          <a:xfrm>
            <a:off x="264417" y="2014801"/>
            <a:ext cx="3510655" cy="2761257"/>
          </a:xfrm>
          <a:prstGeom prst="rect">
            <a:avLst/>
          </a:prstGeom>
          <a:solidFill>
            <a:schemeClr val="bg1">
              <a:alpha val="4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64B17C78-F6B1-452E-B9C8-C371CED8DB66}"/>
              </a:ext>
            </a:extLst>
          </p:cNvPr>
          <p:cNvSpPr txBox="1"/>
          <p:nvPr/>
        </p:nvSpPr>
        <p:spPr>
          <a:xfrm>
            <a:off x="470443" y="2094081"/>
            <a:ext cx="3099591" cy="297454"/>
          </a:xfrm>
          <a:prstGeom prst="rect">
            <a:avLst/>
          </a:prstGeom>
          <a:solidFill>
            <a:srgbClr val="8B2855"/>
          </a:solidFill>
        </p:spPr>
        <p:txBody>
          <a:bodyPr wrap="square">
            <a:spAutoFit/>
          </a:bodyPr>
          <a:lstStyle/>
          <a:p>
            <a:pPr algn="ctr"/>
            <a:r>
              <a:rPr lang="en-US" sz="1333" b="1" dirty="0">
                <a:solidFill>
                  <a:schemeClr val="bg1"/>
                </a:solidFill>
                <a:latin typeface="Tenor Sans" panose="02000000000000000000" pitchFamily="2" charset="0"/>
              </a:rPr>
              <a:t>PayMate</a:t>
            </a:r>
          </a:p>
        </p:txBody>
      </p:sp>
      <p:cxnSp>
        <p:nvCxnSpPr>
          <p:cNvPr id="36" name="Straight Connector 35">
            <a:extLst>
              <a:ext uri="{FF2B5EF4-FFF2-40B4-BE49-F238E27FC236}">
                <a16:creationId xmlns:a16="http://schemas.microsoft.com/office/drawing/2014/main" id="{306CDA47-129C-4FD8-9243-3C3C67CD7FE4}"/>
              </a:ext>
            </a:extLst>
          </p:cNvPr>
          <p:cNvCxnSpPr>
            <a:cxnSpLocks/>
          </p:cNvCxnSpPr>
          <p:nvPr/>
        </p:nvCxnSpPr>
        <p:spPr>
          <a:xfrm>
            <a:off x="3775071" y="3587356"/>
            <a:ext cx="55627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D78BE52-0E56-4F57-BFC9-350A9C73E559}"/>
              </a:ext>
            </a:extLst>
          </p:cNvPr>
          <p:cNvSpPr/>
          <p:nvPr/>
        </p:nvSpPr>
        <p:spPr>
          <a:xfrm>
            <a:off x="3569583" y="4031269"/>
            <a:ext cx="905387" cy="299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b="1" dirty="0">
              <a:solidFill>
                <a:schemeClr val="accent1"/>
              </a:solidFill>
              <a:latin typeface="Tenor Sans" panose="02000000000000000000" pitchFamily="2" charset="0"/>
            </a:endParaRPr>
          </a:p>
        </p:txBody>
      </p:sp>
      <p:sp>
        <p:nvSpPr>
          <p:cNvPr id="14" name="TextBox 13">
            <a:extLst>
              <a:ext uri="{FF2B5EF4-FFF2-40B4-BE49-F238E27FC236}">
                <a16:creationId xmlns:a16="http://schemas.microsoft.com/office/drawing/2014/main" id="{EEFADD3C-078D-41B4-917B-C9F332A2B91E}"/>
              </a:ext>
            </a:extLst>
          </p:cNvPr>
          <p:cNvSpPr txBox="1"/>
          <p:nvPr/>
        </p:nvSpPr>
        <p:spPr>
          <a:xfrm rot="16200000">
            <a:off x="-307417" y="3167783"/>
            <a:ext cx="1428815" cy="256545"/>
          </a:xfrm>
          <a:prstGeom prst="rect">
            <a:avLst/>
          </a:prstGeom>
          <a:noFill/>
        </p:spPr>
        <p:txBody>
          <a:bodyPr wrap="square">
            <a:spAutoFit/>
          </a:bodyPr>
          <a:lstStyle/>
          <a:p>
            <a:pPr algn="ctr"/>
            <a:r>
              <a:rPr lang="en-US" sz="1067" b="1" dirty="0">
                <a:solidFill>
                  <a:schemeClr val="tx2"/>
                </a:solidFill>
                <a:latin typeface="Tenor Sans" panose="02000000000000000000" pitchFamily="2" charset="0"/>
              </a:rPr>
              <a:t>Transaction Fee</a:t>
            </a:r>
          </a:p>
        </p:txBody>
      </p:sp>
      <p:sp>
        <p:nvSpPr>
          <p:cNvPr id="17" name="Rectangle 16">
            <a:extLst>
              <a:ext uri="{FF2B5EF4-FFF2-40B4-BE49-F238E27FC236}">
                <a16:creationId xmlns:a16="http://schemas.microsoft.com/office/drawing/2014/main" id="{44D107AB-D68A-4895-B98E-8C9A1637AFD5}"/>
              </a:ext>
            </a:extLst>
          </p:cNvPr>
          <p:cNvSpPr/>
          <p:nvPr/>
        </p:nvSpPr>
        <p:spPr>
          <a:xfrm>
            <a:off x="8426365" y="2014801"/>
            <a:ext cx="3510655" cy="2761257"/>
          </a:xfrm>
          <a:prstGeom prst="rect">
            <a:avLst/>
          </a:prstGeom>
          <a:solidFill>
            <a:schemeClr val="bg1">
              <a:alpha val="25882"/>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6" name="Picture 2" descr="Do Payment integration in wordpress , php , laravel , zend website |  doonlinejobs - Best Freelance Services &amp; Micro Jobs Marketplace">
            <a:extLst>
              <a:ext uri="{FF2B5EF4-FFF2-40B4-BE49-F238E27FC236}">
                <a16:creationId xmlns:a16="http://schemas.microsoft.com/office/drawing/2014/main" id="{8E5427E2-B90E-49EF-A174-1B8DCA0269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738" y="2467338"/>
            <a:ext cx="2468791" cy="1428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roducing our New Token API – Money Button">
            <a:extLst>
              <a:ext uri="{FF2B5EF4-FFF2-40B4-BE49-F238E27FC236}">
                <a16:creationId xmlns:a16="http://schemas.microsoft.com/office/drawing/2014/main" id="{F1A51863-994E-41AA-975E-A585324655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36" y="4086427"/>
            <a:ext cx="1055632" cy="293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 assets | Info For Media And Partners | News - CoinGate">
            <a:extLst>
              <a:ext uri="{FF2B5EF4-FFF2-40B4-BE49-F238E27FC236}">
                <a16:creationId xmlns:a16="http://schemas.microsoft.com/office/drawing/2014/main" id="{B47BBE4E-6A7A-4986-BBF2-E5E14B3330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2127" y="4358322"/>
            <a:ext cx="1354927" cy="2041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063DEFA-E48D-4FDF-BBD4-CFB47ADBDA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47" y="4298567"/>
            <a:ext cx="996064" cy="5278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Coin Reviews 2021: Details, Pricing, &amp; Features | G2">
            <a:extLst>
              <a:ext uri="{FF2B5EF4-FFF2-40B4-BE49-F238E27FC236}">
                <a16:creationId xmlns:a16="http://schemas.microsoft.com/office/drawing/2014/main" id="{7974EFE8-15D7-42D4-9591-43BF5AB805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0363" y="3880052"/>
            <a:ext cx="1185871" cy="62258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DIB DIRECT">
            <a:extLst>
              <a:ext uri="{FF2B5EF4-FFF2-40B4-BE49-F238E27FC236}">
                <a16:creationId xmlns:a16="http://schemas.microsoft.com/office/drawing/2014/main" id="{E5882689-6B13-4F63-9E96-EA52016511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14191" y="2488025"/>
            <a:ext cx="1618292" cy="47577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07D3968E-43BD-4B31-888D-810E858DA8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47935" y="3200864"/>
            <a:ext cx="649931" cy="64993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amba">
            <a:extLst>
              <a:ext uri="{FF2B5EF4-FFF2-40B4-BE49-F238E27FC236}">
                <a16:creationId xmlns:a16="http://schemas.microsoft.com/office/drawing/2014/main" id="{307E19E7-782D-45FE-812B-8DF8AA6DCA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64477" y="2507882"/>
            <a:ext cx="1409016" cy="13561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ezan Bank | The Premier Islamic Bank">
            <a:extLst>
              <a:ext uri="{FF2B5EF4-FFF2-40B4-BE49-F238E27FC236}">
                <a16:creationId xmlns:a16="http://schemas.microsoft.com/office/drawing/2014/main" id="{F009F2B9-824F-4B60-BF70-ADBC3CC3D3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80892" y="3603870"/>
            <a:ext cx="1392008" cy="105019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Maybank Islamic">
            <a:extLst>
              <a:ext uri="{FF2B5EF4-FFF2-40B4-BE49-F238E27FC236}">
                <a16:creationId xmlns:a16="http://schemas.microsoft.com/office/drawing/2014/main" id="{AD03778C-7330-4DD5-A3F4-9BD8C7D707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44378" y="2754865"/>
            <a:ext cx="1503471" cy="27631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FCI新闻FCI欢迎法国新成员Natixis Factor 365bet怎么验证身份_365bet体育网址_365bet在线足球开户">
            <a:extLst>
              <a:ext uri="{FF2B5EF4-FFF2-40B4-BE49-F238E27FC236}">
                <a16:creationId xmlns:a16="http://schemas.microsoft.com/office/drawing/2014/main" id="{003864D8-266E-40C2-8949-95BA066C2B3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9927" y="4298568"/>
            <a:ext cx="1280727" cy="37924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E38BCB0F-5EDA-4EF0-AA70-7DA327249DD0}"/>
              </a:ext>
            </a:extLst>
          </p:cNvPr>
          <p:cNvSpPr/>
          <p:nvPr/>
        </p:nvSpPr>
        <p:spPr>
          <a:xfrm>
            <a:off x="4381116" y="5582491"/>
            <a:ext cx="3510655" cy="989759"/>
          </a:xfrm>
          <a:prstGeom prst="rect">
            <a:avLst/>
          </a:prstGeom>
          <a:solidFill>
            <a:schemeClr val="bg1">
              <a:alpha val="25882"/>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8" name="Picture 24" descr="Tawreeq Holdings - Comprehensive SCF solutions provider">
            <a:extLst>
              <a:ext uri="{FF2B5EF4-FFF2-40B4-BE49-F238E27FC236}">
                <a16:creationId xmlns:a16="http://schemas.microsoft.com/office/drawing/2014/main" id="{8254F706-2F9A-4F4B-9B81-A904B33A2BB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4700" y="2471415"/>
            <a:ext cx="2097137" cy="228197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F049502-9497-44DE-8904-C686805B84D7}"/>
              </a:ext>
            </a:extLst>
          </p:cNvPr>
          <p:cNvSpPr txBox="1"/>
          <p:nvPr/>
        </p:nvSpPr>
        <p:spPr>
          <a:xfrm>
            <a:off x="5629449" y="5680464"/>
            <a:ext cx="1033420" cy="297454"/>
          </a:xfrm>
          <a:prstGeom prst="rect">
            <a:avLst/>
          </a:prstGeom>
          <a:solidFill>
            <a:srgbClr val="543068"/>
          </a:solidFill>
        </p:spPr>
        <p:txBody>
          <a:bodyPr wrap="square">
            <a:spAutoFit/>
          </a:bodyPr>
          <a:lstStyle/>
          <a:p>
            <a:pPr algn="ctr"/>
            <a:r>
              <a:rPr lang="en-US" sz="1333" b="1" dirty="0">
                <a:solidFill>
                  <a:schemeClr val="bg1"/>
                </a:solidFill>
                <a:latin typeface="Tenor Sans" panose="02000000000000000000" pitchFamily="2" charset="0"/>
              </a:rPr>
              <a:t>FinMate</a:t>
            </a:r>
          </a:p>
        </p:txBody>
      </p:sp>
      <p:cxnSp>
        <p:nvCxnSpPr>
          <p:cNvPr id="60" name="Straight Connector 59">
            <a:extLst>
              <a:ext uri="{FF2B5EF4-FFF2-40B4-BE49-F238E27FC236}">
                <a16:creationId xmlns:a16="http://schemas.microsoft.com/office/drawing/2014/main" id="{A8E7FE59-95C4-43B7-BDEE-4EE1F73F98DE}"/>
              </a:ext>
            </a:extLst>
          </p:cNvPr>
          <p:cNvCxnSpPr>
            <a:cxnSpLocks/>
          </p:cNvCxnSpPr>
          <p:nvPr/>
        </p:nvCxnSpPr>
        <p:spPr>
          <a:xfrm flipV="1">
            <a:off x="6146159" y="5265098"/>
            <a:ext cx="0" cy="3173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BA06679-980C-4541-9E49-BA321AFCD8EB}"/>
              </a:ext>
            </a:extLst>
          </p:cNvPr>
          <p:cNvSpPr txBox="1"/>
          <p:nvPr/>
        </p:nvSpPr>
        <p:spPr>
          <a:xfrm rot="16200000">
            <a:off x="3794981" y="4253570"/>
            <a:ext cx="1428815" cy="256545"/>
          </a:xfrm>
          <a:prstGeom prst="rect">
            <a:avLst/>
          </a:prstGeom>
          <a:noFill/>
        </p:spPr>
        <p:txBody>
          <a:bodyPr wrap="square">
            <a:spAutoFit/>
          </a:bodyPr>
          <a:lstStyle/>
          <a:p>
            <a:pPr algn="ctr"/>
            <a:r>
              <a:rPr lang="en-US" sz="1067" b="1" dirty="0">
                <a:solidFill>
                  <a:schemeClr val="tx2"/>
                </a:solidFill>
                <a:latin typeface="Tenor Sans" panose="02000000000000000000" pitchFamily="2" charset="0"/>
              </a:rPr>
              <a:t>Subscription Fee</a:t>
            </a:r>
          </a:p>
        </p:txBody>
      </p:sp>
      <p:sp>
        <p:nvSpPr>
          <p:cNvPr id="62" name="TextBox 61">
            <a:extLst>
              <a:ext uri="{FF2B5EF4-FFF2-40B4-BE49-F238E27FC236}">
                <a16:creationId xmlns:a16="http://schemas.microsoft.com/office/drawing/2014/main" id="{AAB9E059-8B0D-4FFF-82B8-CDEF04B6DFC9}"/>
              </a:ext>
            </a:extLst>
          </p:cNvPr>
          <p:cNvSpPr txBox="1"/>
          <p:nvPr/>
        </p:nvSpPr>
        <p:spPr>
          <a:xfrm rot="16200000">
            <a:off x="7853018" y="3365555"/>
            <a:ext cx="1428815" cy="256545"/>
          </a:xfrm>
          <a:prstGeom prst="rect">
            <a:avLst/>
          </a:prstGeom>
          <a:noFill/>
        </p:spPr>
        <p:txBody>
          <a:bodyPr wrap="square">
            <a:spAutoFit/>
          </a:bodyPr>
          <a:lstStyle/>
          <a:p>
            <a:pPr algn="ctr"/>
            <a:r>
              <a:rPr lang="en-US" sz="1067" b="1" dirty="0">
                <a:solidFill>
                  <a:schemeClr val="tx2"/>
                </a:solidFill>
                <a:latin typeface="Tenor Sans" panose="02000000000000000000" pitchFamily="2" charset="0"/>
              </a:rPr>
              <a:t>Transaction Fee</a:t>
            </a:r>
          </a:p>
        </p:txBody>
      </p:sp>
      <p:sp>
        <p:nvSpPr>
          <p:cNvPr id="37" name="TextBox 36">
            <a:extLst>
              <a:ext uri="{FF2B5EF4-FFF2-40B4-BE49-F238E27FC236}">
                <a16:creationId xmlns:a16="http://schemas.microsoft.com/office/drawing/2014/main" id="{7265DD00-815D-42C4-ADB2-67B63F36B85B}"/>
              </a:ext>
            </a:extLst>
          </p:cNvPr>
          <p:cNvSpPr txBox="1"/>
          <p:nvPr/>
        </p:nvSpPr>
        <p:spPr>
          <a:xfrm>
            <a:off x="4510096" y="6049101"/>
            <a:ext cx="3284900" cy="461665"/>
          </a:xfrm>
          <a:prstGeom prst="rect">
            <a:avLst/>
          </a:prstGeom>
          <a:noFill/>
          <a:ln>
            <a:noFill/>
          </a:ln>
        </p:spPr>
        <p:txBody>
          <a:bodyPr wrap="square">
            <a:spAutoFit/>
          </a:bodyPr>
          <a:lstStyle/>
          <a:p>
            <a:pPr algn="ctr"/>
            <a:r>
              <a:rPr lang="en-US" sz="1200" dirty="0">
                <a:solidFill>
                  <a:schemeClr val="tx2"/>
                </a:solidFill>
                <a:latin typeface="Tenor Sans" panose="02000000000000000000" pitchFamily="2" charset="0"/>
              </a:rPr>
              <a:t>Mate Ecosystem’s Own Invoice Financing/Discounting Pool</a:t>
            </a:r>
          </a:p>
        </p:txBody>
      </p:sp>
      <p:sp>
        <p:nvSpPr>
          <p:cNvPr id="42" name="TextBox 41">
            <a:extLst>
              <a:ext uri="{FF2B5EF4-FFF2-40B4-BE49-F238E27FC236}">
                <a16:creationId xmlns:a16="http://schemas.microsoft.com/office/drawing/2014/main" id="{26DC09E2-FA2D-40C1-AB4B-B6BECAB8AC8C}"/>
              </a:ext>
            </a:extLst>
          </p:cNvPr>
          <p:cNvSpPr txBox="1"/>
          <p:nvPr/>
        </p:nvSpPr>
        <p:spPr>
          <a:xfrm>
            <a:off x="8538888" y="2088897"/>
            <a:ext cx="3287657" cy="307777"/>
          </a:xfrm>
          <a:prstGeom prst="rect">
            <a:avLst/>
          </a:prstGeom>
          <a:solidFill>
            <a:srgbClr val="543068"/>
          </a:solidFill>
        </p:spPr>
        <p:txBody>
          <a:bodyPr wrap="square">
            <a:spAutoFit/>
          </a:bodyPr>
          <a:lstStyle/>
          <a:p>
            <a:pPr algn="ctr"/>
            <a:r>
              <a:rPr lang="en-US" sz="1333" b="1" dirty="0">
                <a:solidFill>
                  <a:schemeClr val="bg1"/>
                </a:solidFill>
                <a:latin typeface="Tenor Sans" panose="02000000000000000000" pitchFamily="2" charset="0"/>
              </a:rPr>
              <a:t>ConnectMate for Integrating IFIs</a:t>
            </a:r>
            <a:r>
              <a:rPr lang="en-US" sz="1400" b="1" dirty="0">
                <a:solidFill>
                  <a:schemeClr val="bg1"/>
                </a:solidFill>
                <a:latin typeface="Tenor Sans" panose="02000000000000000000" pitchFamily="2" charset="0"/>
              </a:rPr>
              <a:t>*</a:t>
            </a:r>
            <a:endParaRPr lang="en-US" sz="1333" b="1" dirty="0">
              <a:solidFill>
                <a:schemeClr val="bg1"/>
              </a:solidFill>
              <a:latin typeface="Tenor Sans" panose="02000000000000000000" pitchFamily="2" charset="0"/>
            </a:endParaRPr>
          </a:p>
        </p:txBody>
      </p:sp>
      <p:sp>
        <p:nvSpPr>
          <p:cNvPr id="45" name="TextBox 44">
            <a:extLst>
              <a:ext uri="{FF2B5EF4-FFF2-40B4-BE49-F238E27FC236}">
                <a16:creationId xmlns:a16="http://schemas.microsoft.com/office/drawing/2014/main" id="{46F00AD2-7A34-45E7-8394-F48E5E9E368F}"/>
              </a:ext>
            </a:extLst>
          </p:cNvPr>
          <p:cNvSpPr txBox="1"/>
          <p:nvPr/>
        </p:nvSpPr>
        <p:spPr>
          <a:xfrm>
            <a:off x="8565398" y="4842085"/>
            <a:ext cx="3181700" cy="276999"/>
          </a:xfrm>
          <a:prstGeom prst="rect">
            <a:avLst/>
          </a:prstGeom>
          <a:noFill/>
          <a:ln>
            <a:noFill/>
          </a:ln>
        </p:spPr>
        <p:txBody>
          <a:bodyPr wrap="square">
            <a:spAutoFit/>
          </a:bodyPr>
          <a:lstStyle/>
          <a:p>
            <a:pPr algn="ctr"/>
            <a:r>
              <a:rPr lang="en-US" sz="1200" dirty="0">
                <a:solidFill>
                  <a:schemeClr val="tx2"/>
                </a:solidFill>
                <a:latin typeface="Tenor Sans" panose="02000000000000000000" pitchFamily="2" charset="0"/>
              </a:rPr>
              <a:t>* IFI=Islamic Financing Institutions</a:t>
            </a:r>
          </a:p>
        </p:txBody>
      </p:sp>
      <p:pic>
        <p:nvPicPr>
          <p:cNvPr id="3" name="Picture 2" descr="Silkbank - Wikipedia">
            <a:extLst>
              <a:ext uri="{FF2B5EF4-FFF2-40B4-BE49-F238E27FC236}">
                <a16:creationId xmlns:a16="http://schemas.microsoft.com/office/drawing/2014/main" id="{EB03AD7B-6DE4-45C4-8B03-84A34060A96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40789" y="3009195"/>
            <a:ext cx="2076416" cy="78676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Islamic Invoice Financing </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Google Shape;56;p13">
            <a:extLst>
              <a:ext uri="{FF2B5EF4-FFF2-40B4-BE49-F238E27FC236}">
                <a16:creationId xmlns:a16="http://schemas.microsoft.com/office/drawing/2014/main" id="{C7D3BCEC-B206-49B3-8512-FB479420FF8F}"/>
              </a:ext>
            </a:extLst>
          </p:cNvPr>
          <p:cNvPicPr preferRelativeResize="0"/>
          <p:nvPr/>
        </p:nvPicPr>
        <p:blipFill>
          <a:blip r:embed="rId1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94106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01113993"/>
              </p:ext>
            </p:extLst>
          </p:nvPr>
        </p:nvGraphicFramePr>
        <p:xfrm>
          <a:off x="407911" y="992622"/>
          <a:ext cx="115748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Chain of Discussion</a:t>
            </a:r>
          </a:p>
        </p:txBody>
      </p:sp>
      <p:pic>
        <p:nvPicPr>
          <p:cNvPr id="9" name="Picture 8">
            <a:extLst>
              <a:ext uri="{FF2B5EF4-FFF2-40B4-BE49-F238E27FC236}">
                <a16:creationId xmlns:a16="http://schemas.microsoft.com/office/drawing/2014/main" id="{3492C4D6-3314-40A2-A11B-0649FD613F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8" name="Google Shape;56;p13">
            <a:extLst>
              <a:ext uri="{FF2B5EF4-FFF2-40B4-BE49-F238E27FC236}">
                <a16:creationId xmlns:a16="http://schemas.microsoft.com/office/drawing/2014/main" id="{AE00C569-347D-4083-83F3-968F606F5F90}"/>
              </a:ext>
            </a:extLst>
          </p:cNvPr>
          <p:cNvPicPr preferRelativeResize="0"/>
          <p:nvPr/>
        </p:nvPicPr>
        <p:blipFill>
          <a:blip r:embed="rId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65176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DeFi Islamic Invoice Financing </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Picture 2" descr="Is Decentralized Finance The Future? Heres Evidence to Consider – All  Things Defi">
            <a:extLst>
              <a:ext uri="{FF2B5EF4-FFF2-40B4-BE49-F238E27FC236}">
                <a16:creationId xmlns:a16="http://schemas.microsoft.com/office/drawing/2014/main" id="{F2958E64-0E32-46DE-A64F-1550D00BF39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286000" y="1481275"/>
            <a:ext cx="7620000" cy="5067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EB4D9E-6090-4F86-9D7F-CE7AC1A5F8C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735174" y="3834147"/>
            <a:ext cx="2926256" cy="371695"/>
          </a:xfrm>
          <a:prstGeom prst="rect">
            <a:avLst/>
          </a:prstGeom>
        </p:spPr>
      </p:pic>
      <p:pic>
        <p:nvPicPr>
          <p:cNvPr id="7" name="Google Shape;56;p13">
            <a:extLst>
              <a:ext uri="{FF2B5EF4-FFF2-40B4-BE49-F238E27FC236}">
                <a16:creationId xmlns:a16="http://schemas.microsoft.com/office/drawing/2014/main" id="{A2A50C06-8372-42F7-A871-94D3A62246BB}"/>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427602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Islamic Invoice Financing </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4" name="Picture 53">
            <a:extLst>
              <a:ext uri="{FF2B5EF4-FFF2-40B4-BE49-F238E27FC236}">
                <a16:creationId xmlns:a16="http://schemas.microsoft.com/office/drawing/2014/main" id="{6E6176E6-8BE3-485D-A6EE-5FD461E7775A}"/>
              </a:ext>
            </a:extLst>
          </p:cNvPr>
          <p:cNvPicPr>
            <a:picLocks noChangeAspect="1"/>
          </p:cNvPicPr>
          <p:nvPr/>
        </p:nvPicPr>
        <p:blipFill>
          <a:blip r:embed="rId4"/>
          <a:stretch>
            <a:fillRect/>
          </a:stretch>
        </p:blipFill>
        <p:spPr>
          <a:xfrm>
            <a:off x="753899" y="1309564"/>
            <a:ext cx="5078877" cy="2615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DBA1F0EF-C41D-4B41-AE79-A0BDB477396D}"/>
              </a:ext>
            </a:extLst>
          </p:cNvPr>
          <p:cNvPicPr>
            <a:picLocks noChangeAspect="1"/>
          </p:cNvPicPr>
          <p:nvPr/>
        </p:nvPicPr>
        <p:blipFill>
          <a:blip r:embed="rId5"/>
          <a:stretch>
            <a:fillRect/>
          </a:stretch>
        </p:blipFill>
        <p:spPr>
          <a:xfrm>
            <a:off x="753900" y="4042608"/>
            <a:ext cx="5078876" cy="2615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Picture 55">
            <a:extLst>
              <a:ext uri="{FF2B5EF4-FFF2-40B4-BE49-F238E27FC236}">
                <a16:creationId xmlns:a16="http://schemas.microsoft.com/office/drawing/2014/main" id="{DB775FFE-3DE2-47F1-8C4F-F311CA7CDCE5}"/>
              </a:ext>
            </a:extLst>
          </p:cNvPr>
          <p:cNvPicPr>
            <a:picLocks noChangeAspect="1"/>
          </p:cNvPicPr>
          <p:nvPr/>
        </p:nvPicPr>
        <p:blipFill>
          <a:blip r:embed="rId6"/>
          <a:stretch>
            <a:fillRect/>
          </a:stretch>
        </p:blipFill>
        <p:spPr>
          <a:xfrm>
            <a:off x="6236932" y="1309562"/>
            <a:ext cx="5078875" cy="2615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3" name="Picture 62">
            <a:extLst>
              <a:ext uri="{FF2B5EF4-FFF2-40B4-BE49-F238E27FC236}">
                <a16:creationId xmlns:a16="http://schemas.microsoft.com/office/drawing/2014/main" id="{AB415FE6-F176-4E03-B855-9FD03C6121CE}"/>
              </a:ext>
            </a:extLst>
          </p:cNvPr>
          <p:cNvPicPr>
            <a:picLocks noChangeAspect="1"/>
          </p:cNvPicPr>
          <p:nvPr/>
        </p:nvPicPr>
        <p:blipFill>
          <a:blip r:embed="rId7"/>
          <a:stretch>
            <a:fillRect/>
          </a:stretch>
        </p:blipFill>
        <p:spPr>
          <a:xfrm>
            <a:off x="6236932" y="4042608"/>
            <a:ext cx="5078875" cy="2615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oogle Shape;56;p13">
            <a:extLst>
              <a:ext uri="{FF2B5EF4-FFF2-40B4-BE49-F238E27FC236}">
                <a16:creationId xmlns:a16="http://schemas.microsoft.com/office/drawing/2014/main" id="{AD5FEC13-9CDE-4B4A-BDB9-7A98C5ED98AE}"/>
              </a:ext>
            </a:extLst>
          </p:cNvPr>
          <p:cNvPicPr preferRelativeResize="0"/>
          <p:nvPr/>
        </p:nvPicPr>
        <p:blipFill>
          <a:blip r:embed="rId8">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678006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Islamic Invoice Financing </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Picture 39">
            <a:extLst>
              <a:ext uri="{FF2B5EF4-FFF2-40B4-BE49-F238E27FC236}">
                <a16:creationId xmlns:a16="http://schemas.microsoft.com/office/drawing/2014/main" id="{100ABB8D-AFDC-4816-8EA0-1E9805D14810}"/>
              </a:ext>
            </a:extLst>
          </p:cNvPr>
          <p:cNvPicPr>
            <a:picLocks noChangeAspect="1"/>
          </p:cNvPicPr>
          <p:nvPr/>
        </p:nvPicPr>
        <p:blipFill>
          <a:blip r:embed="rId4"/>
          <a:stretch>
            <a:fillRect/>
          </a:stretch>
        </p:blipFill>
        <p:spPr>
          <a:xfrm rot="21385693">
            <a:off x="389822" y="1241491"/>
            <a:ext cx="2210821" cy="478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3" name="Picture 42">
            <a:extLst>
              <a:ext uri="{FF2B5EF4-FFF2-40B4-BE49-F238E27FC236}">
                <a16:creationId xmlns:a16="http://schemas.microsoft.com/office/drawing/2014/main" id="{FD0578E6-AA45-4733-8D58-1190A52CBBFA}"/>
              </a:ext>
            </a:extLst>
          </p:cNvPr>
          <p:cNvPicPr>
            <a:picLocks noChangeAspect="1"/>
          </p:cNvPicPr>
          <p:nvPr/>
        </p:nvPicPr>
        <p:blipFill>
          <a:blip r:embed="rId5"/>
          <a:stretch>
            <a:fillRect/>
          </a:stretch>
        </p:blipFill>
        <p:spPr>
          <a:xfrm rot="21417192">
            <a:off x="2575001" y="2000775"/>
            <a:ext cx="2269784" cy="478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4" name="Picture 43">
            <a:extLst>
              <a:ext uri="{FF2B5EF4-FFF2-40B4-BE49-F238E27FC236}">
                <a16:creationId xmlns:a16="http://schemas.microsoft.com/office/drawing/2014/main" id="{2D3681BA-213B-4E8B-8B05-1C4E26BF5503}"/>
              </a:ext>
            </a:extLst>
          </p:cNvPr>
          <p:cNvPicPr>
            <a:picLocks noChangeAspect="1"/>
          </p:cNvPicPr>
          <p:nvPr/>
        </p:nvPicPr>
        <p:blipFill>
          <a:blip r:embed="rId6"/>
          <a:stretch>
            <a:fillRect/>
          </a:stretch>
        </p:blipFill>
        <p:spPr>
          <a:xfrm rot="21436658">
            <a:off x="5088559" y="1331303"/>
            <a:ext cx="2210821" cy="478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6" name="Picture 45">
            <a:extLst>
              <a:ext uri="{FF2B5EF4-FFF2-40B4-BE49-F238E27FC236}">
                <a16:creationId xmlns:a16="http://schemas.microsoft.com/office/drawing/2014/main" id="{07963FAD-68A2-44DB-A810-6865F17E534A}"/>
              </a:ext>
            </a:extLst>
          </p:cNvPr>
          <p:cNvPicPr>
            <a:picLocks noChangeAspect="1"/>
          </p:cNvPicPr>
          <p:nvPr/>
        </p:nvPicPr>
        <p:blipFill>
          <a:blip r:embed="rId7"/>
          <a:stretch>
            <a:fillRect/>
          </a:stretch>
        </p:blipFill>
        <p:spPr>
          <a:xfrm rot="21359026">
            <a:off x="7273739" y="1845652"/>
            <a:ext cx="2210821" cy="4784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7" name="Picture 46">
            <a:extLst>
              <a:ext uri="{FF2B5EF4-FFF2-40B4-BE49-F238E27FC236}">
                <a16:creationId xmlns:a16="http://schemas.microsoft.com/office/drawing/2014/main" id="{233ED707-E867-40FD-80B8-1877C44DB1C8}"/>
              </a:ext>
            </a:extLst>
          </p:cNvPr>
          <p:cNvPicPr>
            <a:picLocks noChangeAspect="1"/>
          </p:cNvPicPr>
          <p:nvPr/>
        </p:nvPicPr>
        <p:blipFill>
          <a:blip r:embed="rId8"/>
          <a:stretch>
            <a:fillRect/>
          </a:stretch>
        </p:blipFill>
        <p:spPr>
          <a:xfrm rot="21300865">
            <a:off x="9632066" y="1225167"/>
            <a:ext cx="2263069" cy="4784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Google Shape;56;p13">
            <a:extLst>
              <a:ext uri="{FF2B5EF4-FFF2-40B4-BE49-F238E27FC236}">
                <a16:creationId xmlns:a16="http://schemas.microsoft.com/office/drawing/2014/main" id="{24870C01-4C5E-4BB6-8722-66D5A54B6DDA}"/>
              </a:ext>
            </a:extLst>
          </p:cNvPr>
          <p:cNvPicPr preferRelativeResize="0"/>
          <p:nvPr/>
        </p:nvPicPr>
        <p:blipFill>
          <a:blip r:embed="rId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916832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Islamic Invoice Financing </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grpSp>
        <p:nvGrpSpPr>
          <p:cNvPr id="10" name="Group 9">
            <a:extLst>
              <a:ext uri="{FF2B5EF4-FFF2-40B4-BE49-F238E27FC236}">
                <a16:creationId xmlns:a16="http://schemas.microsoft.com/office/drawing/2014/main" id="{4161C85B-C12A-480D-9AC7-6024277539B6}"/>
              </a:ext>
            </a:extLst>
          </p:cNvPr>
          <p:cNvGrpSpPr/>
          <p:nvPr/>
        </p:nvGrpSpPr>
        <p:grpSpPr>
          <a:xfrm>
            <a:off x="5255951" y="2406313"/>
            <a:ext cx="3615197" cy="2880783"/>
            <a:chOff x="5947323" y="1772193"/>
            <a:chExt cx="5530081" cy="4140928"/>
          </a:xfrm>
        </p:grpSpPr>
        <p:sp>
          <p:nvSpPr>
            <p:cNvPr id="11" name="Google Shape;455;p52">
              <a:extLst>
                <a:ext uri="{FF2B5EF4-FFF2-40B4-BE49-F238E27FC236}">
                  <a16:creationId xmlns:a16="http://schemas.microsoft.com/office/drawing/2014/main" id="{F8422FB4-8CEB-4545-93D1-09373A250ACE}"/>
                </a:ext>
              </a:extLst>
            </p:cNvPr>
            <p:cNvSpPr txBox="1">
              <a:spLocks/>
            </p:cNvSpPr>
            <p:nvPr/>
          </p:nvSpPr>
          <p:spPr>
            <a:xfrm>
              <a:off x="5947323" y="1808907"/>
              <a:ext cx="5530081" cy="55947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FFFFF"/>
                </a:buClr>
                <a:buSzPts val="1800"/>
                <a:buFont typeface="Roboto Condensed Light"/>
                <a:buChar char="●"/>
                <a:defRPr sz="1800" b="0" i="0" u="none" strike="noStrike" cap="none">
                  <a:solidFill>
                    <a:srgbClr val="FFFFFF"/>
                  </a:solidFill>
                  <a:latin typeface="Roboto Condensed Light"/>
                  <a:ea typeface="Roboto Condensed Light"/>
                  <a:cs typeface="Roboto Condensed Light"/>
                  <a:sym typeface="Roboto Condensed Light"/>
                </a:defRPr>
              </a:lvl1pPr>
              <a:lvl2pPr marL="914400" marR="0" lvl="1"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2pPr>
              <a:lvl3pPr marL="1371600" marR="0" lvl="2"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3pPr>
              <a:lvl4pPr marL="1828800" marR="0" lvl="3"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4pPr>
              <a:lvl5pPr marL="2286000" marR="0" lvl="4"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5pPr>
              <a:lvl6pPr marL="2743200" marR="0" lvl="5"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6pPr>
              <a:lvl7pPr marL="3200400" marR="0" lvl="6"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7pPr>
              <a:lvl8pPr marL="3657600" marR="0" lvl="7"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8pPr>
              <a:lvl9pPr marL="4114800" marR="0" lvl="8" indent="-317500" algn="l" rtl="0">
                <a:lnSpc>
                  <a:spcPct val="115000"/>
                </a:lnSpc>
                <a:spcBef>
                  <a:spcPts val="1600"/>
                </a:spcBef>
                <a:spcAft>
                  <a:spcPts val="160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9pPr>
            </a:lstStyle>
            <a:p>
              <a:pPr marL="0" indent="0" algn="ctr">
                <a:lnSpc>
                  <a:spcPct val="100000"/>
                </a:lnSpc>
                <a:spcAft>
                  <a:spcPts val="2133"/>
                </a:spcAft>
                <a:buClr>
                  <a:schemeClr val="dk1"/>
                </a:buClr>
                <a:buSzPts val="1100"/>
                <a:buNone/>
              </a:pPr>
              <a:endParaRPr lang="en-US" sz="1333" dirty="0">
                <a:solidFill>
                  <a:srgbClr val="7C0B3E"/>
                </a:solidFill>
                <a:latin typeface="Tenor Sans" panose="02000000000000000000" pitchFamily="2" charset="0"/>
              </a:endParaRPr>
            </a:p>
          </p:txBody>
        </p:sp>
        <p:pic>
          <p:nvPicPr>
            <p:cNvPr id="12" name="Picture 11">
              <a:extLst>
                <a:ext uri="{FF2B5EF4-FFF2-40B4-BE49-F238E27FC236}">
                  <a16:creationId xmlns:a16="http://schemas.microsoft.com/office/drawing/2014/main" id="{4219CB95-EF54-4E69-A14E-E91953660FB4}"/>
                </a:ext>
              </a:extLst>
            </p:cNvPr>
            <p:cNvPicPr>
              <a:picLocks noChangeAspect="1"/>
            </p:cNvPicPr>
            <p:nvPr/>
          </p:nvPicPr>
          <p:blipFill>
            <a:blip r:embed="rId4"/>
            <a:stretch>
              <a:fillRect/>
            </a:stretch>
          </p:blipFill>
          <p:spPr>
            <a:xfrm>
              <a:off x="5947323" y="2547605"/>
              <a:ext cx="5530081" cy="3365516"/>
            </a:xfrm>
            <a:prstGeom prst="rect">
              <a:avLst/>
            </a:prstGeom>
          </p:spPr>
        </p:pic>
        <p:pic>
          <p:nvPicPr>
            <p:cNvPr id="13" name="Picture 12">
              <a:extLst>
                <a:ext uri="{FF2B5EF4-FFF2-40B4-BE49-F238E27FC236}">
                  <a16:creationId xmlns:a16="http://schemas.microsoft.com/office/drawing/2014/main" id="{BF8489E6-1C99-4637-95C6-19DAF192C915}"/>
                </a:ext>
              </a:extLst>
            </p:cNvPr>
            <p:cNvPicPr>
              <a:picLocks noChangeAspect="1"/>
            </p:cNvPicPr>
            <p:nvPr/>
          </p:nvPicPr>
          <p:blipFill rotWithShape="1">
            <a:blip r:embed="rId5"/>
            <a:srcRect l="2972" t="8262"/>
            <a:stretch/>
          </p:blipFill>
          <p:spPr>
            <a:xfrm>
              <a:off x="5991497" y="1772193"/>
              <a:ext cx="1086939" cy="580263"/>
            </a:xfrm>
            <a:prstGeom prst="rect">
              <a:avLst/>
            </a:prstGeom>
          </p:spPr>
        </p:pic>
      </p:grpSp>
      <p:sp>
        <p:nvSpPr>
          <p:cNvPr id="14" name="Round Same Side Corner Rectangle 27">
            <a:extLst>
              <a:ext uri="{FF2B5EF4-FFF2-40B4-BE49-F238E27FC236}">
                <a16:creationId xmlns:a16="http://schemas.microsoft.com/office/drawing/2014/main" id="{2DAC81E1-FEE7-4FD1-9AF9-33D38A8C607D}"/>
              </a:ext>
            </a:extLst>
          </p:cNvPr>
          <p:cNvSpPr/>
          <p:nvPr/>
        </p:nvSpPr>
        <p:spPr>
          <a:xfrm>
            <a:off x="10483678" y="3253398"/>
            <a:ext cx="1321548" cy="430503"/>
          </a:xfrm>
          <a:prstGeom prst="round2SameRect">
            <a:avLst/>
          </a:prstGeom>
          <a:solidFill>
            <a:srgbClr val="5430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Optimum CX</a:t>
            </a:r>
          </a:p>
        </p:txBody>
      </p:sp>
      <p:sp>
        <p:nvSpPr>
          <p:cNvPr id="15" name="Round Same Side Corner Rectangle 28">
            <a:extLst>
              <a:ext uri="{FF2B5EF4-FFF2-40B4-BE49-F238E27FC236}">
                <a16:creationId xmlns:a16="http://schemas.microsoft.com/office/drawing/2014/main" id="{D1E34406-0179-4765-AA92-69541E1E4A10}"/>
              </a:ext>
            </a:extLst>
          </p:cNvPr>
          <p:cNvSpPr/>
          <p:nvPr/>
        </p:nvSpPr>
        <p:spPr>
          <a:xfrm>
            <a:off x="10483678" y="2727904"/>
            <a:ext cx="1321548" cy="430503"/>
          </a:xfrm>
          <a:prstGeom prst="round2SameRect">
            <a:avLst/>
          </a:prstGeom>
          <a:solidFill>
            <a:srgbClr val="5430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Enhanced Integration</a:t>
            </a:r>
          </a:p>
        </p:txBody>
      </p:sp>
      <p:sp>
        <p:nvSpPr>
          <p:cNvPr id="16" name="Round Same Side Corner Rectangle 29">
            <a:extLst>
              <a:ext uri="{FF2B5EF4-FFF2-40B4-BE49-F238E27FC236}">
                <a16:creationId xmlns:a16="http://schemas.microsoft.com/office/drawing/2014/main" id="{D2DC3561-78F0-4038-BAB7-79598744A254}"/>
              </a:ext>
            </a:extLst>
          </p:cNvPr>
          <p:cNvSpPr/>
          <p:nvPr/>
        </p:nvSpPr>
        <p:spPr>
          <a:xfrm>
            <a:off x="10483678" y="3768685"/>
            <a:ext cx="1321548" cy="430503"/>
          </a:xfrm>
          <a:prstGeom prst="round2SameRect">
            <a:avLst/>
          </a:prstGeom>
          <a:solidFill>
            <a:srgbClr val="5430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Enhanced  Adoption</a:t>
            </a:r>
          </a:p>
        </p:txBody>
      </p:sp>
      <p:sp>
        <p:nvSpPr>
          <p:cNvPr id="17" name="Round Same Side Corner Rectangle 30">
            <a:extLst>
              <a:ext uri="{FF2B5EF4-FFF2-40B4-BE49-F238E27FC236}">
                <a16:creationId xmlns:a16="http://schemas.microsoft.com/office/drawing/2014/main" id="{5A160C30-395E-4409-ACF0-058FAB6DA031}"/>
              </a:ext>
            </a:extLst>
          </p:cNvPr>
          <p:cNvSpPr/>
          <p:nvPr/>
        </p:nvSpPr>
        <p:spPr>
          <a:xfrm>
            <a:off x="10483678" y="4283972"/>
            <a:ext cx="1321548" cy="430503"/>
          </a:xfrm>
          <a:prstGeom prst="round2SameRect">
            <a:avLst/>
          </a:prstGeom>
          <a:solidFill>
            <a:srgbClr val="5430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Data Analytics</a:t>
            </a:r>
          </a:p>
        </p:txBody>
      </p:sp>
      <p:sp>
        <p:nvSpPr>
          <p:cNvPr id="18" name="Round Same Side Corner Rectangle 31">
            <a:extLst>
              <a:ext uri="{FF2B5EF4-FFF2-40B4-BE49-F238E27FC236}">
                <a16:creationId xmlns:a16="http://schemas.microsoft.com/office/drawing/2014/main" id="{E36236D1-85CD-4456-A6A9-932692A0774E}"/>
              </a:ext>
            </a:extLst>
          </p:cNvPr>
          <p:cNvSpPr/>
          <p:nvPr/>
        </p:nvSpPr>
        <p:spPr>
          <a:xfrm>
            <a:off x="10483678" y="4799259"/>
            <a:ext cx="1321548" cy="430503"/>
          </a:xfrm>
          <a:prstGeom prst="round2SameRect">
            <a:avLst/>
          </a:prstGeom>
          <a:solidFill>
            <a:srgbClr val="5430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No Duplication of Work</a:t>
            </a:r>
          </a:p>
        </p:txBody>
      </p:sp>
      <p:pic>
        <p:nvPicPr>
          <p:cNvPr id="19" name="Picture 18">
            <a:extLst>
              <a:ext uri="{FF2B5EF4-FFF2-40B4-BE49-F238E27FC236}">
                <a16:creationId xmlns:a16="http://schemas.microsoft.com/office/drawing/2014/main" id="{A9BB103D-246B-40FA-B5A8-B3796FC68A2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2223" y="2708932"/>
            <a:ext cx="3678330" cy="2730540"/>
          </a:xfrm>
          <a:prstGeom prst="rect">
            <a:avLst/>
          </a:prstGeom>
        </p:spPr>
      </p:pic>
      <p:sp>
        <p:nvSpPr>
          <p:cNvPr id="20" name="Plus Sign 19">
            <a:extLst>
              <a:ext uri="{FF2B5EF4-FFF2-40B4-BE49-F238E27FC236}">
                <a16:creationId xmlns:a16="http://schemas.microsoft.com/office/drawing/2014/main" id="{4A51BDA4-B594-4E53-A9AA-EBC91E52998C}"/>
              </a:ext>
            </a:extLst>
          </p:cNvPr>
          <p:cNvSpPr/>
          <p:nvPr/>
        </p:nvSpPr>
        <p:spPr>
          <a:xfrm>
            <a:off x="4146247" y="3584823"/>
            <a:ext cx="914400" cy="9144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Equals 20">
            <a:extLst>
              <a:ext uri="{FF2B5EF4-FFF2-40B4-BE49-F238E27FC236}">
                <a16:creationId xmlns:a16="http://schemas.microsoft.com/office/drawing/2014/main" id="{9B3DAEDD-E600-42D8-AB04-68ACDBA5822B}"/>
              </a:ext>
            </a:extLst>
          </p:cNvPr>
          <p:cNvSpPr/>
          <p:nvPr/>
        </p:nvSpPr>
        <p:spPr>
          <a:xfrm>
            <a:off x="9178670" y="3610722"/>
            <a:ext cx="914400" cy="9144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2" name="Round Same Side Corner Rectangle 31">
            <a:extLst>
              <a:ext uri="{FF2B5EF4-FFF2-40B4-BE49-F238E27FC236}">
                <a16:creationId xmlns:a16="http://schemas.microsoft.com/office/drawing/2014/main" id="{C689F457-69F2-43A0-9940-F9EF2588717C}"/>
              </a:ext>
            </a:extLst>
          </p:cNvPr>
          <p:cNvSpPr/>
          <p:nvPr/>
        </p:nvSpPr>
        <p:spPr>
          <a:xfrm>
            <a:off x="10483678" y="5325172"/>
            <a:ext cx="1321548" cy="430503"/>
          </a:xfrm>
          <a:prstGeom prst="round2SameRect">
            <a:avLst/>
          </a:prstGeom>
          <a:solidFill>
            <a:srgbClr val="5430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Clearance Load Management</a:t>
            </a:r>
          </a:p>
        </p:txBody>
      </p:sp>
      <p:pic>
        <p:nvPicPr>
          <p:cNvPr id="23" name="Google Shape;56;p13">
            <a:extLst>
              <a:ext uri="{FF2B5EF4-FFF2-40B4-BE49-F238E27FC236}">
                <a16:creationId xmlns:a16="http://schemas.microsoft.com/office/drawing/2014/main" id="{71A8F797-C1DF-44BF-A7C1-78EC57CDFD4A}"/>
              </a:ext>
            </a:extLst>
          </p:cNvPr>
          <p:cNvPicPr preferRelativeResize="0"/>
          <p:nvPr/>
        </p:nvPicPr>
        <p:blipFill>
          <a:blip r:embed="rId8">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50451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Finance </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6</a:t>
            </a:r>
            <a:endParaRPr lang="en-US" dirty="0">
              <a:solidFill>
                <a:schemeClr val="bg2">
                  <a:lumMod val="75000"/>
                </a:schemeClr>
              </a:solidFill>
            </a:endParaRPr>
          </a:p>
        </p:txBody>
      </p:sp>
      <p:sp>
        <p:nvSpPr>
          <p:cNvPr id="9" name="Subtitle 2">
            <a:extLst>
              <a:ext uri="{FF2B5EF4-FFF2-40B4-BE49-F238E27FC236}">
                <a16:creationId xmlns:a16="http://schemas.microsoft.com/office/drawing/2014/main" id="{87C01645-21AA-463B-97A5-903CB9917697}"/>
              </a:ext>
            </a:extLst>
          </p:cNvPr>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800" dirty="0">
              <a:solidFill>
                <a:schemeClr val="bg1"/>
              </a:solidFill>
            </a:endParaRPr>
          </a:p>
          <a:p>
            <a:r>
              <a:rPr lang="en-US" sz="3600" dirty="0">
                <a:solidFill>
                  <a:schemeClr val="bg1"/>
                </a:solidFill>
              </a:rPr>
              <a:t>Strategic Adoption for</a:t>
            </a:r>
          </a:p>
          <a:p>
            <a:r>
              <a:rPr lang="en-US" sz="3600" dirty="0">
                <a:solidFill>
                  <a:schemeClr val="bg1"/>
                </a:solidFill>
              </a:rPr>
              <a:t>Blockchain in Islamic FinTech</a:t>
            </a:r>
            <a:endParaRPr lang="en-US" dirty="0">
              <a:solidFill>
                <a:schemeClr val="bg1"/>
              </a:solidFill>
            </a:endParaRPr>
          </a:p>
        </p:txBody>
      </p:sp>
      <p:pic>
        <p:nvPicPr>
          <p:cNvPr id="16" name="Picture 15">
            <a:extLst>
              <a:ext uri="{FF2B5EF4-FFF2-40B4-BE49-F238E27FC236}">
                <a16:creationId xmlns:a16="http://schemas.microsoft.com/office/drawing/2014/main" id="{1D526BCB-37C9-43A4-8FAF-271A7E6AE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8" name="Google Shape;56;p13">
            <a:extLst>
              <a:ext uri="{FF2B5EF4-FFF2-40B4-BE49-F238E27FC236}">
                <a16:creationId xmlns:a16="http://schemas.microsoft.com/office/drawing/2014/main" id="{30983012-87E3-4F6C-96A9-885E407D1650}"/>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3135287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Challenges for Blockchain Adaption in Islamic Banking</a:t>
            </a:r>
          </a:p>
        </p:txBody>
      </p:sp>
      <p:pic>
        <p:nvPicPr>
          <p:cNvPr id="34" name="Picture 33">
            <a:extLst>
              <a:ext uri="{FF2B5EF4-FFF2-40B4-BE49-F238E27FC236}">
                <a16:creationId xmlns:a16="http://schemas.microsoft.com/office/drawing/2014/main" id="{57D4E9D2-3BED-4328-96F0-791D28DFC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sp>
        <p:nvSpPr>
          <p:cNvPr id="22" name="Rectangle 21">
            <a:extLst>
              <a:ext uri="{FF2B5EF4-FFF2-40B4-BE49-F238E27FC236}">
                <a16:creationId xmlns:a16="http://schemas.microsoft.com/office/drawing/2014/main" id="{F9BC59D7-F107-4DBB-90E3-B9BB7B09B07A}"/>
              </a:ext>
            </a:extLst>
          </p:cNvPr>
          <p:cNvSpPr/>
          <p:nvPr/>
        </p:nvSpPr>
        <p:spPr>
          <a:xfrm>
            <a:off x="912510" y="2417829"/>
            <a:ext cx="2198038" cy="369332"/>
          </a:xfrm>
          <a:prstGeom prst="rect">
            <a:avLst/>
          </a:prstGeom>
        </p:spPr>
        <p:txBody>
          <a:bodyPr wrap="none">
            <a:spAutoFit/>
          </a:bodyPr>
          <a:lstStyle/>
          <a:p>
            <a:pPr algn="ctr" defTabSz="1219170">
              <a:defRPr/>
            </a:pPr>
            <a:r>
              <a:rPr lang="en-US" dirty="0">
                <a:solidFill>
                  <a:srgbClr val="000000">
                    <a:lumMod val="75000"/>
                  </a:srgbClr>
                </a:solidFill>
                <a:latin typeface="Arial"/>
              </a:rPr>
              <a:t>Change Resistance</a:t>
            </a:r>
          </a:p>
        </p:txBody>
      </p:sp>
      <p:sp>
        <p:nvSpPr>
          <p:cNvPr id="23" name="Rectangle 22">
            <a:extLst>
              <a:ext uri="{FF2B5EF4-FFF2-40B4-BE49-F238E27FC236}">
                <a16:creationId xmlns:a16="http://schemas.microsoft.com/office/drawing/2014/main" id="{5D5DBC0F-3E34-4A77-9239-F899F960AB00}"/>
              </a:ext>
            </a:extLst>
          </p:cNvPr>
          <p:cNvSpPr/>
          <p:nvPr/>
        </p:nvSpPr>
        <p:spPr>
          <a:xfrm>
            <a:off x="3239569" y="4721226"/>
            <a:ext cx="1031051" cy="646331"/>
          </a:xfrm>
          <a:prstGeom prst="rect">
            <a:avLst/>
          </a:prstGeom>
        </p:spPr>
        <p:txBody>
          <a:bodyPr wrap="none">
            <a:spAutoFit/>
          </a:bodyPr>
          <a:lstStyle/>
          <a:p>
            <a:pPr algn="ctr" defTabSz="1219170">
              <a:defRPr/>
            </a:pPr>
            <a:r>
              <a:rPr lang="en-US" dirty="0">
                <a:solidFill>
                  <a:srgbClr val="000000">
                    <a:lumMod val="75000"/>
                  </a:srgbClr>
                </a:solidFill>
                <a:latin typeface="Arial"/>
              </a:rPr>
              <a:t>Network</a:t>
            </a:r>
          </a:p>
          <a:p>
            <a:pPr algn="ctr" defTabSz="1219170">
              <a:defRPr/>
            </a:pPr>
            <a:r>
              <a:rPr lang="en-US" dirty="0">
                <a:solidFill>
                  <a:srgbClr val="000000">
                    <a:lumMod val="75000"/>
                  </a:srgbClr>
                </a:solidFill>
                <a:latin typeface="Arial"/>
              </a:rPr>
              <a:t>Effect</a:t>
            </a:r>
          </a:p>
        </p:txBody>
      </p:sp>
      <p:sp>
        <p:nvSpPr>
          <p:cNvPr id="35" name="Rectangle 34">
            <a:extLst>
              <a:ext uri="{FF2B5EF4-FFF2-40B4-BE49-F238E27FC236}">
                <a16:creationId xmlns:a16="http://schemas.microsoft.com/office/drawing/2014/main" id="{4E3D7868-17FD-4CF3-A889-BC7268CFFEAE}"/>
              </a:ext>
            </a:extLst>
          </p:cNvPr>
          <p:cNvSpPr/>
          <p:nvPr/>
        </p:nvSpPr>
        <p:spPr>
          <a:xfrm>
            <a:off x="5073209" y="2415521"/>
            <a:ext cx="1697901" cy="646331"/>
          </a:xfrm>
          <a:prstGeom prst="rect">
            <a:avLst/>
          </a:prstGeom>
        </p:spPr>
        <p:txBody>
          <a:bodyPr wrap="none">
            <a:spAutoFit/>
          </a:bodyPr>
          <a:lstStyle/>
          <a:p>
            <a:pPr algn="ctr" defTabSz="1219170">
              <a:defRPr/>
            </a:pPr>
            <a:r>
              <a:rPr lang="en-US" dirty="0">
                <a:solidFill>
                  <a:srgbClr val="000000">
                    <a:lumMod val="75000"/>
                  </a:srgbClr>
                </a:solidFill>
                <a:latin typeface="Arial"/>
              </a:rPr>
              <a:t>Integration &amp; </a:t>
            </a:r>
          </a:p>
          <a:p>
            <a:pPr algn="ctr" defTabSz="1219170">
              <a:defRPr/>
            </a:pPr>
            <a:r>
              <a:rPr lang="en-US" dirty="0">
                <a:solidFill>
                  <a:srgbClr val="000000">
                    <a:lumMod val="75000"/>
                  </a:srgbClr>
                </a:solidFill>
                <a:latin typeface="Arial"/>
              </a:rPr>
              <a:t>Interoperability</a:t>
            </a:r>
          </a:p>
        </p:txBody>
      </p:sp>
      <p:sp>
        <p:nvSpPr>
          <p:cNvPr id="36" name="Rectangle 35">
            <a:extLst>
              <a:ext uri="{FF2B5EF4-FFF2-40B4-BE49-F238E27FC236}">
                <a16:creationId xmlns:a16="http://schemas.microsoft.com/office/drawing/2014/main" id="{628FD35D-B96F-47DB-A7A4-294B72602B04}"/>
              </a:ext>
            </a:extLst>
          </p:cNvPr>
          <p:cNvSpPr/>
          <p:nvPr/>
        </p:nvSpPr>
        <p:spPr>
          <a:xfrm>
            <a:off x="7002300" y="4742606"/>
            <a:ext cx="1659493" cy="646331"/>
          </a:xfrm>
          <a:prstGeom prst="rect">
            <a:avLst/>
          </a:prstGeom>
        </p:spPr>
        <p:txBody>
          <a:bodyPr wrap="none">
            <a:spAutoFit/>
          </a:bodyPr>
          <a:lstStyle/>
          <a:p>
            <a:pPr algn="ctr" defTabSz="1219170">
              <a:defRPr/>
            </a:pPr>
            <a:r>
              <a:rPr lang="en-US" dirty="0">
                <a:solidFill>
                  <a:srgbClr val="000000">
                    <a:lumMod val="75000"/>
                  </a:srgbClr>
                </a:solidFill>
                <a:latin typeface="Arial"/>
              </a:rPr>
              <a:t>Myths Around </a:t>
            </a:r>
          </a:p>
          <a:p>
            <a:pPr algn="ctr" defTabSz="1219170">
              <a:defRPr/>
            </a:pPr>
            <a:r>
              <a:rPr lang="en-US" dirty="0">
                <a:solidFill>
                  <a:srgbClr val="000000">
                    <a:lumMod val="75000"/>
                  </a:srgbClr>
                </a:solidFill>
                <a:latin typeface="Arial"/>
              </a:rPr>
              <a:t>Blockchain</a:t>
            </a:r>
          </a:p>
        </p:txBody>
      </p:sp>
      <p:pic>
        <p:nvPicPr>
          <p:cNvPr id="37" name="Picture 2" descr="Image result for hurdle icon png">
            <a:extLst>
              <a:ext uri="{FF2B5EF4-FFF2-40B4-BE49-F238E27FC236}">
                <a16:creationId xmlns:a16="http://schemas.microsoft.com/office/drawing/2014/main" id="{47B68BE3-B352-462D-9810-59214626B875}"/>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5544"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hurdle icon png">
            <a:extLst>
              <a:ext uri="{FF2B5EF4-FFF2-40B4-BE49-F238E27FC236}">
                <a16:creationId xmlns:a16="http://schemas.microsoft.com/office/drawing/2014/main" id="{B169A5D3-DE7D-40C2-A260-46BC1921B65D}"/>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5483"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hurdle icon png">
            <a:extLst>
              <a:ext uri="{FF2B5EF4-FFF2-40B4-BE49-F238E27FC236}">
                <a16:creationId xmlns:a16="http://schemas.microsoft.com/office/drawing/2014/main" id="{CCD8BC20-E910-4CC8-B651-6AA11BD5E81E}"/>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7151"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hurdle icon png">
            <a:extLst>
              <a:ext uri="{FF2B5EF4-FFF2-40B4-BE49-F238E27FC236}">
                <a16:creationId xmlns:a16="http://schemas.microsoft.com/office/drawing/2014/main" id="{71C90617-E7DD-4F44-A9E2-0374DEDD449F}"/>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3572"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BD2D54CF-ABAB-4DCB-A32A-D55A0266AD31}"/>
              </a:ext>
            </a:extLst>
          </p:cNvPr>
          <p:cNvCxnSpPr>
            <a:cxnSpLocks/>
          </p:cNvCxnSpPr>
          <p:nvPr/>
        </p:nvCxnSpPr>
        <p:spPr>
          <a:xfrm>
            <a:off x="1051399" y="4471747"/>
            <a:ext cx="9964540" cy="0"/>
          </a:xfrm>
          <a:prstGeom prst="line">
            <a:avLst/>
          </a:prstGeom>
          <a:ln w="57150" cmpd="thickThin">
            <a:prstDash val="lg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5FC2BF2-80F5-4F34-A400-58255232BA19}"/>
              </a:ext>
            </a:extLst>
          </p:cNvPr>
          <p:cNvSpPr/>
          <p:nvPr/>
        </p:nvSpPr>
        <p:spPr>
          <a:xfrm>
            <a:off x="8692996" y="2415519"/>
            <a:ext cx="2326278" cy="646331"/>
          </a:xfrm>
          <a:prstGeom prst="rect">
            <a:avLst/>
          </a:prstGeom>
        </p:spPr>
        <p:txBody>
          <a:bodyPr wrap="none">
            <a:spAutoFit/>
          </a:bodyPr>
          <a:lstStyle/>
          <a:p>
            <a:pPr algn="ctr" defTabSz="1219170">
              <a:defRPr/>
            </a:pPr>
            <a:r>
              <a:rPr lang="en-US" dirty="0">
                <a:solidFill>
                  <a:srgbClr val="000000">
                    <a:lumMod val="75000"/>
                  </a:srgbClr>
                </a:solidFill>
                <a:latin typeface="Arial"/>
              </a:rPr>
              <a:t>Lack of </a:t>
            </a:r>
          </a:p>
          <a:p>
            <a:pPr algn="ctr" defTabSz="1219170">
              <a:defRPr/>
            </a:pPr>
            <a:r>
              <a:rPr lang="en-US" dirty="0">
                <a:solidFill>
                  <a:srgbClr val="000000">
                    <a:lumMod val="75000"/>
                  </a:srgbClr>
                </a:solidFill>
                <a:latin typeface="Arial"/>
              </a:rPr>
              <a:t>Blockchain Expertise</a:t>
            </a:r>
          </a:p>
        </p:txBody>
      </p:sp>
      <p:pic>
        <p:nvPicPr>
          <p:cNvPr id="43" name="Picture 2" descr="Image result for hurdle icon png">
            <a:extLst>
              <a:ext uri="{FF2B5EF4-FFF2-40B4-BE49-F238E27FC236}">
                <a16:creationId xmlns:a16="http://schemas.microsoft.com/office/drawing/2014/main" id="{9CE93B47-FC63-4739-B410-3BD15602364D}"/>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1683" y="31622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56;p13">
            <a:extLst>
              <a:ext uri="{FF2B5EF4-FFF2-40B4-BE49-F238E27FC236}">
                <a16:creationId xmlns:a16="http://schemas.microsoft.com/office/drawing/2014/main" id="{505D10F4-36A3-42C2-985C-687188207C8F}"/>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7754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par>
                                <p:cTn id="40" presetID="22" presetClass="entr" presetSubtype="8"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5" grpId="0"/>
      <p:bldP spid="36" grpId="0"/>
      <p:bldP spid="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Implementing Blockchain</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6" name="Picture 2" descr="Image result for 80 20 png">
            <a:extLst>
              <a:ext uri="{FF2B5EF4-FFF2-40B4-BE49-F238E27FC236}">
                <a16:creationId xmlns:a16="http://schemas.microsoft.com/office/drawing/2014/main" id="{DC57B156-EB8B-402D-8D1F-76A615DE3B2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881414" y="2525333"/>
            <a:ext cx="4086225" cy="27432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0D2EEFE-DBF7-40DB-932B-900BE6DD8A03}"/>
              </a:ext>
            </a:extLst>
          </p:cNvPr>
          <p:cNvSpPr/>
          <p:nvPr/>
        </p:nvSpPr>
        <p:spPr>
          <a:xfrm>
            <a:off x="0" y="5486949"/>
            <a:ext cx="12192000" cy="738664"/>
          </a:xfrm>
          <a:prstGeom prst="rect">
            <a:avLst/>
          </a:prstGeom>
        </p:spPr>
        <p:txBody>
          <a:bodyPr wrap="square">
            <a:spAutoFit/>
          </a:bodyPr>
          <a:lstStyle/>
          <a:p>
            <a:pPr algn="ctr"/>
            <a:r>
              <a:rPr lang="en-US" sz="2400" dirty="0">
                <a:solidFill>
                  <a:srgbClr val="2D4177"/>
                </a:solidFill>
                <a:latin typeface="AR CENA" panose="02000000000000000000" pitchFamily="2" charset="0"/>
              </a:rPr>
              <a:t>Implementing the Blockchain is "80% Business Process / 20% Technology"</a:t>
            </a:r>
          </a:p>
          <a:p>
            <a:pPr algn="ctr"/>
            <a:r>
              <a:rPr lang="en-US" i="1" dirty="0">
                <a:solidFill>
                  <a:srgbClr val="2E6DA5"/>
                </a:solidFill>
                <a:latin typeface="GillSans-Italic"/>
              </a:rPr>
              <a:t>[it’s not the other way around]</a:t>
            </a:r>
            <a:endParaRPr lang="en-US" dirty="0">
              <a:solidFill>
                <a:srgbClr val="2E6DA5"/>
              </a:solidFill>
            </a:endParaRPr>
          </a:p>
        </p:txBody>
      </p:sp>
      <p:pic>
        <p:nvPicPr>
          <p:cNvPr id="11" name="Google Shape;56;p13">
            <a:extLst>
              <a:ext uri="{FF2B5EF4-FFF2-40B4-BE49-F238E27FC236}">
                <a16:creationId xmlns:a16="http://schemas.microsoft.com/office/drawing/2014/main" id="{58668FE5-E97F-4DCA-9769-353FDD5002EF}"/>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212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is Not a Problem Looking for a Solution</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3BF4BE38-58AC-48A8-A836-4D1159DA0529}"/>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071895" y="1853824"/>
            <a:ext cx="4038600" cy="4038600"/>
          </a:xfrm>
          <a:prstGeom prst="rect">
            <a:avLst/>
          </a:prstGeom>
        </p:spPr>
      </p:pic>
      <p:pic>
        <p:nvPicPr>
          <p:cNvPr id="6" name="Google Shape;56;p13">
            <a:extLst>
              <a:ext uri="{FF2B5EF4-FFF2-40B4-BE49-F238E27FC236}">
                <a16:creationId xmlns:a16="http://schemas.microsoft.com/office/drawing/2014/main" id="{F0E04BDA-69BF-44A6-AB15-689C9FAF5A09}"/>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558601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is a Solution Looking for Problems</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CEAD04AC-938F-4568-9E59-55A952244CEC}"/>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387499" y="2259276"/>
            <a:ext cx="3352800" cy="3352800"/>
          </a:xfrm>
          <a:prstGeom prst="rect">
            <a:avLst/>
          </a:prstGeom>
        </p:spPr>
      </p:pic>
      <p:pic>
        <p:nvPicPr>
          <p:cNvPr id="6" name="Picture 5">
            <a:extLst>
              <a:ext uri="{FF2B5EF4-FFF2-40B4-BE49-F238E27FC236}">
                <a16:creationId xmlns:a16="http://schemas.microsoft.com/office/drawing/2014/main" id="{9267A1C4-09DB-4217-87EF-34A7350D6E37}"/>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7504" y="2754576"/>
            <a:ext cx="609600" cy="609600"/>
          </a:xfrm>
          <a:prstGeom prst="rect">
            <a:avLst/>
          </a:prstGeom>
        </p:spPr>
      </p:pic>
      <p:pic>
        <p:nvPicPr>
          <p:cNvPr id="8" name="Picture 7">
            <a:extLst>
              <a:ext uri="{FF2B5EF4-FFF2-40B4-BE49-F238E27FC236}">
                <a16:creationId xmlns:a16="http://schemas.microsoft.com/office/drawing/2014/main" id="{AA1F39D1-9C44-400E-A8C1-7ACCB9782B9A}"/>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7504" y="3565480"/>
            <a:ext cx="609600" cy="609600"/>
          </a:xfrm>
          <a:prstGeom prst="rect">
            <a:avLst/>
          </a:prstGeom>
        </p:spPr>
      </p:pic>
      <p:pic>
        <p:nvPicPr>
          <p:cNvPr id="11" name="Picture 10">
            <a:extLst>
              <a:ext uri="{FF2B5EF4-FFF2-40B4-BE49-F238E27FC236}">
                <a16:creationId xmlns:a16="http://schemas.microsoft.com/office/drawing/2014/main" id="{04C8948E-5F21-4901-81FF-9077A974B475}"/>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7504" y="4175080"/>
            <a:ext cx="609600" cy="609600"/>
          </a:xfrm>
          <a:prstGeom prst="rect">
            <a:avLst/>
          </a:prstGeom>
        </p:spPr>
      </p:pic>
      <p:pic>
        <p:nvPicPr>
          <p:cNvPr id="12" name="Picture 11">
            <a:extLst>
              <a:ext uri="{FF2B5EF4-FFF2-40B4-BE49-F238E27FC236}">
                <a16:creationId xmlns:a16="http://schemas.microsoft.com/office/drawing/2014/main" id="{B9326D0C-E9E7-4708-8378-D304E996A2C5}"/>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54104" y="2754576"/>
            <a:ext cx="609600" cy="609600"/>
          </a:xfrm>
          <a:prstGeom prst="rect">
            <a:avLst/>
          </a:prstGeom>
        </p:spPr>
      </p:pic>
      <p:pic>
        <p:nvPicPr>
          <p:cNvPr id="13" name="Picture 12">
            <a:extLst>
              <a:ext uri="{FF2B5EF4-FFF2-40B4-BE49-F238E27FC236}">
                <a16:creationId xmlns:a16="http://schemas.microsoft.com/office/drawing/2014/main" id="{81A81EB8-9395-4247-A1B5-9C1742342B6C}"/>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54104" y="3565480"/>
            <a:ext cx="609600" cy="609600"/>
          </a:xfrm>
          <a:prstGeom prst="rect">
            <a:avLst/>
          </a:prstGeom>
        </p:spPr>
      </p:pic>
      <p:pic>
        <p:nvPicPr>
          <p:cNvPr id="14" name="Picture 13">
            <a:extLst>
              <a:ext uri="{FF2B5EF4-FFF2-40B4-BE49-F238E27FC236}">
                <a16:creationId xmlns:a16="http://schemas.microsoft.com/office/drawing/2014/main" id="{7B1D72A9-19B5-424C-8C01-3595D18CE51E}"/>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54104" y="4175080"/>
            <a:ext cx="609600" cy="609600"/>
          </a:xfrm>
          <a:prstGeom prst="rect">
            <a:avLst/>
          </a:prstGeom>
        </p:spPr>
      </p:pic>
      <p:sp>
        <p:nvSpPr>
          <p:cNvPr id="15" name="Rectangle 14">
            <a:extLst>
              <a:ext uri="{FF2B5EF4-FFF2-40B4-BE49-F238E27FC236}">
                <a16:creationId xmlns:a16="http://schemas.microsoft.com/office/drawing/2014/main" id="{2A245AC9-2DCD-4335-B7C4-0F08EEADF316}"/>
              </a:ext>
            </a:extLst>
          </p:cNvPr>
          <p:cNvSpPr/>
          <p:nvPr/>
        </p:nvSpPr>
        <p:spPr>
          <a:xfrm>
            <a:off x="8583304" y="2844844"/>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6" name="Rectangle 15">
            <a:extLst>
              <a:ext uri="{FF2B5EF4-FFF2-40B4-BE49-F238E27FC236}">
                <a16:creationId xmlns:a16="http://schemas.microsoft.com/office/drawing/2014/main" id="{3A7D9CAC-6485-4CE2-9DDE-07501A13DDCF}"/>
              </a:ext>
            </a:extLst>
          </p:cNvPr>
          <p:cNvSpPr/>
          <p:nvPr/>
        </p:nvSpPr>
        <p:spPr>
          <a:xfrm>
            <a:off x="8583304" y="3668976"/>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7" name="Rectangle 16">
            <a:extLst>
              <a:ext uri="{FF2B5EF4-FFF2-40B4-BE49-F238E27FC236}">
                <a16:creationId xmlns:a16="http://schemas.microsoft.com/office/drawing/2014/main" id="{31EBCC63-8FBE-4C39-AFB6-EDC46AEAB83D}"/>
              </a:ext>
            </a:extLst>
          </p:cNvPr>
          <p:cNvSpPr/>
          <p:nvPr/>
        </p:nvSpPr>
        <p:spPr>
          <a:xfrm>
            <a:off x="8583304" y="4278576"/>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8" name="Rectangle 17">
            <a:extLst>
              <a:ext uri="{FF2B5EF4-FFF2-40B4-BE49-F238E27FC236}">
                <a16:creationId xmlns:a16="http://schemas.microsoft.com/office/drawing/2014/main" id="{A8DB7409-5E9D-4976-962D-B479B9B9757F}"/>
              </a:ext>
            </a:extLst>
          </p:cNvPr>
          <p:cNvSpPr/>
          <p:nvPr/>
        </p:nvSpPr>
        <p:spPr>
          <a:xfrm>
            <a:off x="1039504" y="2830776"/>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9" name="Rectangle 18">
            <a:extLst>
              <a:ext uri="{FF2B5EF4-FFF2-40B4-BE49-F238E27FC236}">
                <a16:creationId xmlns:a16="http://schemas.microsoft.com/office/drawing/2014/main" id="{C913CC60-1BD5-47CE-B1EB-75A5CE57FD30}"/>
              </a:ext>
            </a:extLst>
          </p:cNvPr>
          <p:cNvSpPr/>
          <p:nvPr/>
        </p:nvSpPr>
        <p:spPr>
          <a:xfrm>
            <a:off x="1039504" y="3654908"/>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20" name="Rectangle 19">
            <a:extLst>
              <a:ext uri="{FF2B5EF4-FFF2-40B4-BE49-F238E27FC236}">
                <a16:creationId xmlns:a16="http://schemas.microsoft.com/office/drawing/2014/main" id="{53BC9E6C-7438-40BC-A6A7-5B0E051D2525}"/>
              </a:ext>
            </a:extLst>
          </p:cNvPr>
          <p:cNvSpPr/>
          <p:nvPr/>
        </p:nvSpPr>
        <p:spPr>
          <a:xfrm>
            <a:off x="1039504" y="4264508"/>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pic>
        <p:nvPicPr>
          <p:cNvPr id="21" name="Picture 4" descr="Image result for google logo png">
            <a:extLst>
              <a:ext uri="{FF2B5EF4-FFF2-40B4-BE49-F238E27FC236}">
                <a16:creationId xmlns:a16="http://schemas.microsoft.com/office/drawing/2014/main" id="{84A9D0BD-6564-4C84-B021-858C40B0AF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0613" y="2825155"/>
            <a:ext cx="1191790" cy="4965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facebook logo png">
            <a:extLst>
              <a:ext uri="{FF2B5EF4-FFF2-40B4-BE49-F238E27FC236}">
                <a16:creationId xmlns:a16="http://schemas.microsoft.com/office/drawing/2014/main" id="{CE1DB469-9186-4140-A08A-240C9680FE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779" y="3745176"/>
            <a:ext cx="1335902" cy="2808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uber logo png">
            <a:extLst>
              <a:ext uri="{FF2B5EF4-FFF2-40B4-BE49-F238E27FC236}">
                <a16:creationId xmlns:a16="http://schemas.microsoft.com/office/drawing/2014/main" id="{5ADE5598-507A-4B42-8473-BF0ABDB83D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4304" y="4094221"/>
            <a:ext cx="1828800" cy="8636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uber logo png">
            <a:extLst>
              <a:ext uri="{FF2B5EF4-FFF2-40B4-BE49-F238E27FC236}">
                <a16:creationId xmlns:a16="http://schemas.microsoft.com/office/drawing/2014/main" id="{0E75CC5B-49C4-434A-A20C-A847236222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5816" y="4278577"/>
            <a:ext cx="453053" cy="4530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amazon logo png">
            <a:extLst>
              <a:ext uri="{FF2B5EF4-FFF2-40B4-BE49-F238E27FC236}">
                <a16:creationId xmlns:a16="http://schemas.microsoft.com/office/drawing/2014/main" id="{68D5E6F8-4506-4825-8E5C-792A99D291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70324" y="3730137"/>
            <a:ext cx="1246581" cy="374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Image result for airbnb logo png">
            <a:extLst>
              <a:ext uri="{FF2B5EF4-FFF2-40B4-BE49-F238E27FC236}">
                <a16:creationId xmlns:a16="http://schemas.microsoft.com/office/drawing/2014/main" id="{1F181F15-8589-47A3-B543-84491108F0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3905" y="4300794"/>
            <a:ext cx="1232075" cy="3850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hotmail logo png">
            <a:extLst>
              <a:ext uri="{FF2B5EF4-FFF2-40B4-BE49-F238E27FC236}">
                <a16:creationId xmlns:a16="http://schemas.microsoft.com/office/drawing/2014/main" id="{F741819F-644E-4ABB-9113-5F606F91CA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4900" y="2197701"/>
            <a:ext cx="3336162" cy="1751486"/>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56;p13">
            <a:extLst>
              <a:ext uri="{FF2B5EF4-FFF2-40B4-BE49-F238E27FC236}">
                <a16:creationId xmlns:a16="http://schemas.microsoft.com/office/drawing/2014/main" id="{1070BEC3-B35E-465A-8486-58896C6FCFC2}"/>
              </a:ext>
            </a:extLst>
          </p:cNvPr>
          <p:cNvPicPr preferRelativeResize="0"/>
          <p:nvPr/>
        </p:nvPicPr>
        <p:blipFill>
          <a:blip r:embed="rId13">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6062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par>
                                <p:cTn id="14" presetID="16" presetClass="entr" presetSubtype="37"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outVertical)">
                                      <p:cBhvr>
                                        <p:cTn id="34" dur="500"/>
                                        <p:tgtEl>
                                          <p:spTgt spid="18"/>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outVertical)">
                                      <p:cBhvr>
                                        <p:cTn id="40" dur="500"/>
                                        <p:tgtEl>
                                          <p:spTgt spid="20"/>
                                        </p:tgtEl>
                                      </p:cBhvr>
                                    </p:animEffect>
                                  </p:childTnLst>
                                </p:cTn>
                              </p:par>
                              <p:par>
                                <p:cTn id="41" presetID="16" presetClass="entr" presetSubtype="37"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outVertical)">
                                      <p:cBhvr>
                                        <p:cTn id="43" dur="500"/>
                                        <p:tgtEl>
                                          <p:spTgt spid="21"/>
                                        </p:tgtEl>
                                      </p:cBhvr>
                                    </p:animEffect>
                                  </p:childTnLst>
                                </p:cTn>
                              </p:par>
                              <p:par>
                                <p:cTn id="44" presetID="16" presetClass="entr" presetSubtype="37"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Vertical)">
                                      <p:cBhvr>
                                        <p:cTn id="46" dur="500"/>
                                        <p:tgtEl>
                                          <p:spTgt spid="22"/>
                                        </p:tgtEl>
                                      </p:cBhvr>
                                    </p:animEffect>
                                  </p:childTnLst>
                                </p:cTn>
                              </p:par>
                              <p:par>
                                <p:cTn id="47" presetID="16" presetClass="entr" presetSubtype="37"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outVertical)">
                                      <p:cBhvr>
                                        <p:cTn id="49" dur="500"/>
                                        <p:tgtEl>
                                          <p:spTgt spid="23"/>
                                        </p:tgtEl>
                                      </p:cBhvr>
                                    </p:animEffect>
                                  </p:childTnLst>
                                </p:cTn>
                              </p:par>
                              <p:par>
                                <p:cTn id="50" presetID="16" presetClass="entr" presetSubtype="37"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outVertical)">
                                      <p:cBhvr>
                                        <p:cTn id="52" dur="500"/>
                                        <p:tgtEl>
                                          <p:spTgt spid="24"/>
                                        </p:tgtEl>
                                      </p:cBhvr>
                                    </p:animEffect>
                                  </p:childTnLst>
                                </p:cTn>
                              </p:par>
                              <p:par>
                                <p:cTn id="53" presetID="16" presetClass="entr" presetSubtype="37"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outVertical)">
                                      <p:cBhvr>
                                        <p:cTn id="55" dur="500"/>
                                        <p:tgtEl>
                                          <p:spTgt spid="25"/>
                                        </p:tgtEl>
                                      </p:cBhvr>
                                    </p:animEffect>
                                  </p:childTnLst>
                                </p:cTn>
                              </p:par>
                              <p:par>
                                <p:cTn id="56" presetID="16" presetClass="entr" presetSubtype="37"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outVertical)">
                                      <p:cBhvr>
                                        <p:cTn id="58" dur="500"/>
                                        <p:tgtEl>
                                          <p:spTgt spid="26"/>
                                        </p:tgtEl>
                                      </p:cBhvr>
                                    </p:animEffect>
                                  </p:childTnLst>
                                </p:cTn>
                              </p:par>
                              <p:par>
                                <p:cTn id="59" presetID="16" presetClass="entr" presetSubtype="37"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outVertical)">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is Magical</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A62E6C08-17F2-4684-8CF9-5C3E1A210F9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4001253" y="3135852"/>
            <a:ext cx="2867911" cy="2789553"/>
          </a:xfrm>
          <a:prstGeom prst="rect">
            <a:avLst/>
          </a:prstGeom>
        </p:spPr>
      </p:pic>
      <p:pic>
        <p:nvPicPr>
          <p:cNvPr id="6" name="Picture 5">
            <a:extLst>
              <a:ext uri="{FF2B5EF4-FFF2-40B4-BE49-F238E27FC236}">
                <a16:creationId xmlns:a16="http://schemas.microsoft.com/office/drawing/2014/main" id="{1B638033-14FE-4D86-B2D5-8352A91A5F44}"/>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5435208" y="1688052"/>
            <a:ext cx="3234246" cy="2425685"/>
          </a:xfrm>
          <a:prstGeom prst="rect">
            <a:avLst/>
          </a:prstGeom>
        </p:spPr>
      </p:pic>
      <p:pic>
        <p:nvPicPr>
          <p:cNvPr id="8" name="Picture 7">
            <a:extLst>
              <a:ext uri="{FF2B5EF4-FFF2-40B4-BE49-F238E27FC236}">
                <a16:creationId xmlns:a16="http://schemas.microsoft.com/office/drawing/2014/main" id="{A0D90E18-D756-4845-8B01-47AB62C21AD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5400000">
            <a:off x="4696215" y="4138355"/>
            <a:ext cx="864797" cy="864797"/>
          </a:xfrm>
          <a:prstGeom prst="rect">
            <a:avLst/>
          </a:prstGeom>
        </p:spPr>
      </p:pic>
      <p:pic>
        <p:nvPicPr>
          <p:cNvPr id="11" name="Google Shape;56;p13">
            <a:extLst>
              <a:ext uri="{FF2B5EF4-FFF2-40B4-BE49-F238E27FC236}">
                <a16:creationId xmlns:a16="http://schemas.microsoft.com/office/drawing/2014/main" id="{34A974AE-5A38-410F-813B-E923C10644E4}"/>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4019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Boosting Islamic FinTech with Blockchain</a:t>
            </a:r>
          </a:p>
        </p:txBody>
      </p:sp>
      <p:sp>
        <p:nvSpPr>
          <p:cNvPr id="3" name="Subtitle 2"/>
          <p:cNvSpPr>
            <a:spLocks noGrp="1"/>
          </p:cNvSpPr>
          <p:nvPr>
            <p:ph type="subTitle" idx="1"/>
          </p:nvPr>
        </p:nvSpPr>
        <p:spPr>
          <a:xfrm>
            <a:off x="1523999" y="3836678"/>
            <a:ext cx="1990726" cy="1655762"/>
          </a:xfrm>
          <a:solidFill>
            <a:srgbClr val="480000"/>
          </a:solidFill>
        </p:spPr>
        <p:txBody>
          <a:bodyPr>
            <a:normAutofit/>
          </a:bodyPr>
          <a:lstStyle/>
          <a:p>
            <a:endParaRPr lang="en-US" dirty="0">
              <a:solidFill>
                <a:schemeClr val="bg1"/>
              </a:solidFill>
            </a:endParaRPr>
          </a:p>
          <a:p>
            <a:r>
              <a:rPr lang="en-US" sz="3600" dirty="0">
                <a:solidFill>
                  <a:schemeClr val="bg1"/>
                </a:solidFill>
              </a:rPr>
              <a:t>Block 1</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bg1"/>
              </a:solidFill>
            </a:endParaRPr>
          </a:p>
          <a:p>
            <a:r>
              <a:rPr lang="en-US" sz="3600" dirty="0">
                <a:solidFill>
                  <a:schemeClr val="bg1"/>
                </a:solidFill>
              </a:rPr>
              <a:t>Blockchain Adoption</a:t>
            </a:r>
            <a:endParaRPr lang="en-US" dirty="0">
              <a:solidFill>
                <a:schemeClr val="bg1"/>
              </a:solidFill>
            </a:endParaRPr>
          </a:p>
        </p:txBody>
      </p:sp>
      <p:pic>
        <p:nvPicPr>
          <p:cNvPr id="9" name="Picture 8">
            <a:extLst>
              <a:ext uri="{FF2B5EF4-FFF2-40B4-BE49-F238E27FC236}">
                <a16:creationId xmlns:a16="http://schemas.microsoft.com/office/drawing/2014/main" id="{37C4C7BA-DF03-401E-998E-5B91505A2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10" name="Google Shape;56;p13">
            <a:extLst>
              <a:ext uri="{FF2B5EF4-FFF2-40B4-BE49-F238E27FC236}">
                <a16:creationId xmlns:a16="http://schemas.microsoft.com/office/drawing/2014/main" id="{018AE24E-46B3-4754-AF9B-BF8863DDE851}"/>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1774174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Boosting Islamic FinTech with Blockchain</a:t>
            </a:r>
          </a:p>
        </p:txBody>
      </p:sp>
      <p:sp>
        <p:nvSpPr>
          <p:cNvPr id="3" name="Subtitle 2"/>
          <p:cNvSpPr>
            <a:spLocks noGrp="1"/>
          </p:cNvSpPr>
          <p:nvPr>
            <p:ph type="subTitle" idx="1"/>
          </p:nvPr>
        </p:nvSpPr>
        <p:spPr>
          <a:xfrm>
            <a:off x="1523998" y="3836678"/>
            <a:ext cx="9143999" cy="1655762"/>
          </a:xfrm>
          <a:solidFill>
            <a:srgbClr val="480000"/>
          </a:solidFill>
        </p:spPr>
        <p:txBody>
          <a:bodyPr>
            <a:normAutofit/>
          </a:bodyPr>
          <a:lstStyle/>
          <a:p>
            <a:endParaRPr lang="en-US" dirty="0">
              <a:solidFill>
                <a:schemeClr val="bg1"/>
              </a:solidFill>
            </a:endParaRPr>
          </a:p>
          <a:p>
            <a:r>
              <a:rPr lang="en-US" sz="3600" dirty="0">
                <a:solidFill>
                  <a:schemeClr val="bg1"/>
                </a:solidFill>
              </a:rPr>
              <a:t>Q &amp; A Session</a:t>
            </a:r>
            <a:endParaRPr lang="en-US" dirty="0">
              <a:solidFill>
                <a:schemeClr val="bg2">
                  <a:lumMod val="75000"/>
                </a:schemeClr>
              </a:solidFill>
            </a:endParaRPr>
          </a:p>
        </p:txBody>
      </p:sp>
      <p:pic>
        <p:nvPicPr>
          <p:cNvPr id="9" name="Google Shape;56;p13">
            <a:extLst>
              <a:ext uri="{FF2B5EF4-FFF2-40B4-BE49-F238E27FC236}">
                <a16:creationId xmlns:a16="http://schemas.microsoft.com/office/drawing/2014/main" id="{74D25FDF-EDD6-47D9-B141-385D5AAA6998}"/>
              </a:ext>
            </a:extLst>
          </p:cNvPr>
          <p:cNvPicPr preferRelativeResize="0"/>
          <p:nvPr/>
        </p:nvPicPr>
        <p:blipFill>
          <a:blip r:embed="rId3">
            <a:alphaModFix/>
          </a:blip>
          <a:stretch>
            <a:fillRect/>
          </a:stretch>
        </p:blipFill>
        <p:spPr>
          <a:xfrm>
            <a:off x="284087" y="6018341"/>
            <a:ext cx="1688696" cy="447656"/>
          </a:xfrm>
          <a:prstGeom prst="rect">
            <a:avLst/>
          </a:prstGeom>
          <a:noFill/>
          <a:ln>
            <a:noFill/>
          </a:ln>
        </p:spPr>
      </p:pic>
      <p:pic>
        <p:nvPicPr>
          <p:cNvPr id="10" name="Picture 9">
            <a:extLst>
              <a:ext uri="{FF2B5EF4-FFF2-40B4-BE49-F238E27FC236}">
                <a16:creationId xmlns:a16="http://schemas.microsoft.com/office/drawing/2014/main" id="{C64BD562-1126-430A-AC14-7E1AA8AC6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sp>
        <p:nvSpPr>
          <p:cNvPr id="7" name="TextBox 6">
            <a:extLst>
              <a:ext uri="{FF2B5EF4-FFF2-40B4-BE49-F238E27FC236}">
                <a16:creationId xmlns:a16="http://schemas.microsoft.com/office/drawing/2014/main" id="{8771ADDF-5A97-42D6-B2D5-4D63B7457C5B}"/>
              </a:ext>
            </a:extLst>
          </p:cNvPr>
          <p:cNvSpPr txBox="1"/>
          <p:nvPr/>
        </p:nvSpPr>
        <p:spPr>
          <a:xfrm>
            <a:off x="3809997" y="6100324"/>
            <a:ext cx="4572000" cy="523220"/>
          </a:xfrm>
          <a:prstGeom prst="rect">
            <a:avLst/>
          </a:prstGeom>
          <a:noFill/>
        </p:spPr>
        <p:txBody>
          <a:bodyPr wrap="square">
            <a:spAutoFit/>
          </a:bodyPr>
          <a:lstStyle/>
          <a:p>
            <a:pPr algn="ctr"/>
            <a:r>
              <a:rPr lang="en-US" sz="1400" dirty="0">
                <a:solidFill>
                  <a:srgbClr val="7030A0"/>
                </a:solidFill>
                <a:latin typeface="Tenor Sans" panose="02000000000000000000" pitchFamily="2" charset="0"/>
                <a:ea typeface="Segoe UI Black" panose="020B0A02040204020203" pitchFamily="34" charset="0"/>
                <a:hlinkClick r:id="rId5"/>
              </a:rPr>
              <a:t>salman@bsvblockchain.org</a:t>
            </a:r>
            <a:r>
              <a:rPr lang="en-US" sz="1400" dirty="0">
                <a:solidFill>
                  <a:srgbClr val="7030A0"/>
                </a:solidFill>
                <a:latin typeface="Tenor Sans" panose="02000000000000000000" pitchFamily="2" charset="0"/>
                <a:ea typeface="Segoe UI Black" panose="020B0A02040204020203" pitchFamily="34" charset="0"/>
              </a:rPr>
              <a:t> &amp; </a:t>
            </a:r>
            <a:r>
              <a:rPr lang="en-US" sz="1400" dirty="0">
                <a:solidFill>
                  <a:srgbClr val="7030A0"/>
                </a:solidFill>
                <a:latin typeface="Tenor Sans" panose="02000000000000000000" pitchFamily="2" charset="0"/>
                <a:ea typeface="Segoe UI Black" panose="020B0A02040204020203" pitchFamily="34" charset="0"/>
                <a:hlinkClick r:id="rId6"/>
              </a:rPr>
              <a:t>salman@matesol.net</a:t>
            </a:r>
            <a:endParaRPr lang="en-US" sz="1400" dirty="0">
              <a:solidFill>
                <a:srgbClr val="7030A0"/>
              </a:solidFill>
              <a:latin typeface="Tenor Sans" panose="02000000000000000000" pitchFamily="2" charset="0"/>
              <a:ea typeface="Segoe UI Black" panose="020B0A02040204020203" pitchFamily="34" charset="0"/>
            </a:endParaRPr>
          </a:p>
          <a:p>
            <a:pPr algn="ctr"/>
            <a:endParaRPr lang="en-US" sz="1400" dirty="0">
              <a:solidFill>
                <a:srgbClr val="7030A0"/>
              </a:solidFill>
            </a:endParaRPr>
          </a:p>
        </p:txBody>
      </p:sp>
    </p:spTree>
    <p:extLst>
      <p:ext uri="{BB962C8B-B14F-4D97-AF65-F5344CB8AC3E}">
        <p14:creationId xmlns:p14="http://schemas.microsoft.com/office/powerpoint/2010/main" val="277687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7F45D92-B517-4193-B139-97A8F78D4347}"/>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Journey So Far… </a:t>
            </a:r>
          </a:p>
        </p:txBody>
      </p:sp>
      <p:sp>
        <p:nvSpPr>
          <p:cNvPr id="33" name="Content Placeholder 13">
            <a:extLst>
              <a:ext uri="{FF2B5EF4-FFF2-40B4-BE49-F238E27FC236}">
                <a16:creationId xmlns:a16="http://schemas.microsoft.com/office/drawing/2014/main" id="{749FC2F2-B306-4527-A3CA-D05D55BA5A52}"/>
              </a:ext>
            </a:extLst>
          </p:cNvPr>
          <p:cNvSpPr txBox="1">
            <a:spLocks/>
          </p:cNvSpPr>
          <p:nvPr/>
        </p:nvSpPr>
        <p:spPr>
          <a:xfrm>
            <a:off x="-11142" y="2050585"/>
            <a:ext cx="1828801" cy="5334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Whitepaper got published</a:t>
            </a:r>
          </a:p>
        </p:txBody>
      </p:sp>
      <p:sp>
        <p:nvSpPr>
          <p:cNvPr id="34" name="Content Placeholder 13">
            <a:extLst>
              <a:ext uri="{FF2B5EF4-FFF2-40B4-BE49-F238E27FC236}">
                <a16:creationId xmlns:a16="http://schemas.microsoft.com/office/drawing/2014/main" id="{2A57E54E-1300-4A2C-9708-0E283531B046}"/>
              </a:ext>
            </a:extLst>
          </p:cNvPr>
          <p:cNvSpPr txBox="1">
            <a:spLocks/>
          </p:cNvSpPr>
          <p:nvPr/>
        </p:nvSpPr>
        <p:spPr>
          <a:xfrm>
            <a:off x="903259" y="4836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First transaction happened in block #170</a:t>
            </a:r>
          </a:p>
        </p:txBody>
      </p:sp>
      <p:sp>
        <p:nvSpPr>
          <p:cNvPr id="35" name="Content Placeholder 13">
            <a:extLst>
              <a:ext uri="{FF2B5EF4-FFF2-40B4-BE49-F238E27FC236}">
                <a16:creationId xmlns:a16="http://schemas.microsoft.com/office/drawing/2014/main" id="{3DC30440-4E19-4F93-A2D7-AFFD0DAE8F5C}"/>
              </a:ext>
            </a:extLst>
          </p:cNvPr>
          <p:cNvSpPr txBox="1">
            <a:spLocks/>
          </p:cNvSpPr>
          <p:nvPr/>
        </p:nvSpPr>
        <p:spPr>
          <a:xfrm>
            <a:off x="2046259" y="15603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First consumer transaction happened for buying pizza</a:t>
            </a:r>
          </a:p>
        </p:txBody>
      </p:sp>
      <p:sp>
        <p:nvSpPr>
          <p:cNvPr id="36" name="Content Placeholder 13">
            <a:extLst>
              <a:ext uri="{FF2B5EF4-FFF2-40B4-BE49-F238E27FC236}">
                <a16:creationId xmlns:a16="http://schemas.microsoft.com/office/drawing/2014/main" id="{23F5D2D2-794E-40A1-B25A-8E047BE53A97}"/>
              </a:ext>
            </a:extLst>
          </p:cNvPr>
          <p:cNvSpPr txBox="1">
            <a:spLocks/>
          </p:cNvSpPr>
          <p:nvPr/>
        </p:nvSpPr>
        <p:spPr>
          <a:xfrm>
            <a:off x="4103659" y="1788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Fraud &amp; illicit behavior gains momentum </a:t>
            </a:r>
          </a:p>
        </p:txBody>
      </p:sp>
      <p:sp>
        <p:nvSpPr>
          <p:cNvPr id="37" name="Content Placeholder 13">
            <a:extLst>
              <a:ext uri="{FF2B5EF4-FFF2-40B4-BE49-F238E27FC236}">
                <a16:creationId xmlns:a16="http://schemas.microsoft.com/office/drawing/2014/main" id="{EDFB24D8-AA50-403A-A863-18C0A0038431}"/>
              </a:ext>
            </a:extLst>
          </p:cNvPr>
          <p:cNvSpPr txBox="1">
            <a:spLocks/>
          </p:cNvSpPr>
          <p:nvPr/>
        </p:nvSpPr>
        <p:spPr>
          <a:xfrm>
            <a:off x="5322859" y="4913144"/>
            <a:ext cx="1524000"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Banks started exploring Blockchain</a:t>
            </a:r>
          </a:p>
        </p:txBody>
      </p:sp>
      <p:sp>
        <p:nvSpPr>
          <p:cNvPr id="38" name="Content Placeholder 13">
            <a:extLst>
              <a:ext uri="{FF2B5EF4-FFF2-40B4-BE49-F238E27FC236}">
                <a16:creationId xmlns:a16="http://schemas.microsoft.com/office/drawing/2014/main" id="{48FA1BE0-5D53-45AA-A0AF-4E01E6E74886}"/>
              </a:ext>
            </a:extLst>
          </p:cNvPr>
          <p:cNvSpPr txBox="1">
            <a:spLocks/>
          </p:cNvSpPr>
          <p:nvPr/>
        </p:nvSpPr>
        <p:spPr>
          <a:xfrm>
            <a:off x="6313459" y="1712744"/>
            <a:ext cx="1524000"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Blockchain 2.0 </a:t>
            </a:r>
            <a:r>
              <a:rPr lang="en-US" sz="1400" b="1" dirty="0">
                <a:solidFill>
                  <a:schemeClr val="tx1">
                    <a:lumMod val="50000"/>
                    <a:lumOff val="50000"/>
                  </a:schemeClr>
                </a:solidFill>
                <a:latin typeface="Corbel" panose="020B0503020204020204" pitchFamily="34" charset="0"/>
              </a:rPr>
              <a:t>(Programmable Blockchain)</a:t>
            </a:r>
          </a:p>
        </p:txBody>
      </p:sp>
      <p:sp>
        <p:nvSpPr>
          <p:cNvPr id="40" name="Content Placeholder 13">
            <a:extLst>
              <a:ext uri="{FF2B5EF4-FFF2-40B4-BE49-F238E27FC236}">
                <a16:creationId xmlns:a16="http://schemas.microsoft.com/office/drawing/2014/main" id="{4E6D1B79-4728-469E-984E-D5C585EB354E}"/>
              </a:ext>
            </a:extLst>
          </p:cNvPr>
          <p:cNvSpPr txBox="1">
            <a:spLocks/>
          </p:cNvSpPr>
          <p:nvPr/>
        </p:nvSpPr>
        <p:spPr>
          <a:xfrm>
            <a:off x="3036859" y="4836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Emergence of Altcoins</a:t>
            </a:r>
            <a:endParaRPr lang="en-US" sz="2000" b="1" dirty="0">
              <a:solidFill>
                <a:schemeClr val="tx1">
                  <a:lumMod val="85000"/>
                  <a:lumOff val="15000"/>
                </a:schemeClr>
              </a:solidFill>
              <a:latin typeface="Corbel" panose="020B0503020204020204" pitchFamily="34" charset="0"/>
              <a:cs typeface="Calibri" panose="020F0502020204030204" pitchFamily="34" charset="0"/>
            </a:endParaRPr>
          </a:p>
        </p:txBody>
      </p:sp>
      <p:sp>
        <p:nvSpPr>
          <p:cNvPr id="41" name="Content Placeholder 13">
            <a:extLst>
              <a:ext uri="{FF2B5EF4-FFF2-40B4-BE49-F238E27FC236}">
                <a16:creationId xmlns:a16="http://schemas.microsoft.com/office/drawing/2014/main" id="{4F946636-97FB-466E-8E3D-816B800AA442}"/>
              </a:ext>
            </a:extLst>
          </p:cNvPr>
          <p:cNvSpPr txBox="1">
            <a:spLocks/>
          </p:cNvSpPr>
          <p:nvPr/>
        </p:nvSpPr>
        <p:spPr>
          <a:xfrm>
            <a:off x="7380259" y="4836944"/>
            <a:ext cx="1524000" cy="14478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Bloomberg projection makes blockchain “Hot”</a:t>
            </a:r>
          </a:p>
        </p:txBody>
      </p:sp>
      <p:sp>
        <p:nvSpPr>
          <p:cNvPr id="42" name="Content Placeholder 13">
            <a:extLst>
              <a:ext uri="{FF2B5EF4-FFF2-40B4-BE49-F238E27FC236}">
                <a16:creationId xmlns:a16="http://schemas.microsoft.com/office/drawing/2014/main" id="{953744AF-0851-4553-ACD5-41BA17042C29}"/>
              </a:ext>
            </a:extLst>
          </p:cNvPr>
          <p:cNvSpPr txBox="1">
            <a:spLocks/>
          </p:cNvSpPr>
          <p:nvPr/>
        </p:nvSpPr>
        <p:spPr>
          <a:xfrm>
            <a:off x="9361458" y="4836944"/>
            <a:ext cx="16764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Start of Blockchain’s mainstream adaption</a:t>
            </a:r>
          </a:p>
        </p:txBody>
      </p:sp>
      <p:sp>
        <p:nvSpPr>
          <p:cNvPr id="43" name="Content Placeholder 13">
            <a:extLst>
              <a:ext uri="{FF2B5EF4-FFF2-40B4-BE49-F238E27FC236}">
                <a16:creationId xmlns:a16="http://schemas.microsoft.com/office/drawing/2014/main" id="{DEF9599A-7136-458A-BD48-91B791DF2153}"/>
              </a:ext>
            </a:extLst>
          </p:cNvPr>
          <p:cNvSpPr txBox="1">
            <a:spLocks/>
          </p:cNvSpPr>
          <p:nvPr/>
        </p:nvSpPr>
        <p:spPr>
          <a:xfrm>
            <a:off x="8294659" y="1788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Block &amp; Chain becomes “Blockchain”</a:t>
            </a:r>
          </a:p>
        </p:txBody>
      </p:sp>
      <p:cxnSp>
        <p:nvCxnSpPr>
          <p:cNvPr id="44" name="Straight Connector 43">
            <a:extLst>
              <a:ext uri="{FF2B5EF4-FFF2-40B4-BE49-F238E27FC236}">
                <a16:creationId xmlns:a16="http://schemas.microsoft.com/office/drawing/2014/main" id="{7E027838-1201-40A8-B473-5FB5928DD5B4}"/>
              </a:ext>
            </a:extLst>
          </p:cNvPr>
          <p:cNvCxnSpPr/>
          <p:nvPr/>
        </p:nvCxnSpPr>
        <p:spPr>
          <a:xfrm flipV="1">
            <a:off x="903258"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1EBF80-97C4-47AB-832B-10F27C3D8364}"/>
              </a:ext>
            </a:extLst>
          </p:cNvPr>
          <p:cNvCxnSpPr/>
          <p:nvPr/>
        </p:nvCxnSpPr>
        <p:spPr>
          <a:xfrm flipV="1">
            <a:off x="2960658"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7CCD37-38A4-45A4-A473-AB5106AB065F}"/>
              </a:ext>
            </a:extLst>
          </p:cNvPr>
          <p:cNvCxnSpPr/>
          <p:nvPr/>
        </p:nvCxnSpPr>
        <p:spPr>
          <a:xfrm flipV="1">
            <a:off x="5018059"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969B1B-04BD-4911-9464-611A5E450FBD}"/>
              </a:ext>
            </a:extLst>
          </p:cNvPr>
          <p:cNvCxnSpPr/>
          <p:nvPr/>
        </p:nvCxnSpPr>
        <p:spPr>
          <a:xfrm flipV="1">
            <a:off x="7151658"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8F22B5-FA20-4DB7-90A4-874120E68534}"/>
              </a:ext>
            </a:extLst>
          </p:cNvPr>
          <p:cNvCxnSpPr/>
          <p:nvPr/>
        </p:nvCxnSpPr>
        <p:spPr>
          <a:xfrm flipV="1">
            <a:off x="9209059"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56936F-F711-479B-BA44-5AA229A0D547}"/>
              </a:ext>
            </a:extLst>
          </p:cNvPr>
          <p:cNvCxnSpPr/>
          <p:nvPr/>
        </p:nvCxnSpPr>
        <p:spPr>
          <a:xfrm flipV="1">
            <a:off x="1893857"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FD2D70-8AC2-49A4-B23E-16A6FAEEAA35}"/>
              </a:ext>
            </a:extLst>
          </p:cNvPr>
          <p:cNvCxnSpPr/>
          <p:nvPr/>
        </p:nvCxnSpPr>
        <p:spPr>
          <a:xfrm flipV="1">
            <a:off x="3951257"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9A5583A-C6B1-4C42-9337-244C14481FC5}"/>
              </a:ext>
            </a:extLst>
          </p:cNvPr>
          <p:cNvCxnSpPr/>
          <p:nvPr/>
        </p:nvCxnSpPr>
        <p:spPr>
          <a:xfrm flipV="1">
            <a:off x="6008658"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EFDF7D9-A389-4DD2-B140-8CDBD68411CB}"/>
              </a:ext>
            </a:extLst>
          </p:cNvPr>
          <p:cNvCxnSpPr/>
          <p:nvPr/>
        </p:nvCxnSpPr>
        <p:spPr>
          <a:xfrm flipV="1">
            <a:off x="8142257"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CE1A21E-AC9C-4FA5-B726-5BEFBEB2D665}"/>
              </a:ext>
            </a:extLst>
          </p:cNvPr>
          <p:cNvCxnSpPr/>
          <p:nvPr/>
        </p:nvCxnSpPr>
        <p:spPr>
          <a:xfrm flipV="1">
            <a:off x="10199658"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68EC8289-6CEE-4664-B03F-9325419EC2C1}"/>
              </a:ext>
            </a:extLst>
          </p:cNvPr>
          <p:cNvGraphicFramePr>
            <a:graphicFrameLocks noGrp="1"/>
          </p:cNvGraphicFramePr>
          <p:nvPr>
            <p:extLst>
              <p:ext uri="{D42A27DB-BD31-4B8C-83A1-F6EECF244321}">
                <p14:modId xmlns:p14="http://schemas.microsoft.com/office/powerpoint/2010/main" val="194461303"/>
              </p:ext>
            </p:extLst>
          </p:nvPr>
        </p:nvGraphicFramePr>
        <p:xfrm>
          <a:off x="379883" y="3604282"/>
          <a:ext cx="11432234" cy="407924"/>
        </p:xfrm>
        <a:graphic>
          <a:graphicData uri="http://schemas.openxmlformats.org/drawingml/2006/table">
            <a:tbl>
              <a:tblPr firstRow="1" bandRow="1">
                <a:tableStyleId>{5C22544A-7EE6-4342-B048-85BDC9FD1C3A}</a:tableStyleId>
              </a:tblPr>
              <a:tblGrid>
                <a:gridCol w="1039294">
                  <a:extLst>
                    <a:ext uri="{9D8B030D-6E8A-4147-A177-3AD203B41FA5}">
                      <a16:colId xmlns:a16="http://schemas.microsoft.com/office/drawing/2014/main" val="1018698115"/>
                    </a:ext>
                  </a:extLst>
                </a:gridCol>
                <a:gridCol w="1039294">
                  <a:extLst>
                    <a:ext uri="{9D8B030D-6E8A-4147-A177-3AD203B41FA5}">
                      <a16:colId xmlns:a16="http://schemas.microsoft.com/office/drawing/2014/main" val="3866383536"/>
                    </a:ext>
                  </a:extLst>
                </a:gridCol>
                <a:gridCol w="1039294">
                  <a:extLst>
                    <a:ext uri="{9D8B030D-6E8A-4147-A177-3AD203B41FA5}">
                      <a16:colId xmlns:a16="http://schemas.microsoft.com/office/drawing/2014/main" val="2026282307"/>
                    </a:ext>
                  </a:extLst>
                </a:gridCol>
                <a:gridCol w="1039294">
                  <a:extLst>
                    <a:ext uri="{9D8B030D-6E8A-4147-A177-3AD203B41FA5}">
                      <a16:colId xmlns:a16="http://schemas.microsoft.com/office/drawing/2014/main" val="1842890824"/>
                    </a:ext>
                  </a:extLst>
                </a:gridCol>
                <a:gridCol w="1039294">
                  <a:extLst>
                    <a:ext uri="{9D8B030D-6E8A-4147-A177-3AD203B41FA5}">
                      <a16:colId xmlns:a16="http://schemas.microsoft.com/office/drawing/2014/main" val="3452125207"/>
                    </a:ext>
                  </a:extLst>
                </a:gridCol>
                <a:gridCol w="1039294">
                  <a:extLst>
                    <a:ext uri="{9D8B030D-6E8A-4147-A177-3AD203B41FA5}">
                      <a16:colId xmlns:a16="http://schemas.microsoft.com/office/drawing/2014/main" val="2380304420"/>
                    </a:ext>
                  </a:extLst>
                </a:gridCol>
                <a:gridCol w="1039294">
                  <a:extLst>
                    <a:ext uri="{9D8B030D-6E8A-4147-A177-3AD203B41FA5}">
                      <a16:colId xmlns:a16="http://schemas.microsoft.com/office/drawing/2014/main" val="2793008997"/>
                    </a:ext>
                  </a:extLst>
                </a:gridCol>
                <a:gridCol w="1039294">
                  <a:extLst>
                    <a:ext uri="{9D8B030D-6E8A-4147-A177-3AD203B41FA5}">
                      <a16:colId xmlns:a16="http://schemas.microsoft.com/office/drawing/2014/main" val="204402647"/>
                    </a:ext>
                  </a:extLst>
                </a:gridCol>
                <a:gridCol w="1039294">
                  <a:extLst>
                    <a:ext uri="{9D8B030D-6E8A-4147-A177-3AD203B41FA5}">
                      <a16:colId xmlns:a16="http://schemas.microsoft.com/office/drawing/2014/main" val="4210408657"/>
                    </a:ext>
                  </a:extLst>
                </a:gridCol>
                <a:gridCol w="1039294">
                  <a:extLst>
                    <a:ext uri="{9D8B030D-6E8A-4147-A177-3AD203B41FA5}">
                      <a16:colId xmlns:a16="http://schemas.microsoft.com/office/drawing/2014/main" val="33828570"/>
                    </a:ext>
                  </a:extLst>
                </a:gridCol>
                <a:gridCol w="1039294">
                  <a:extLst>
                    <a:ext uri="{9D8B030D-6E8A-4147-A177-3AD203B41FA5}">
                      <a16:colId xmlns:a16="http://schemas.microsoft.com/office/drawing/2014/main" val="1637519026"/>
                    </a:ext>
                  </a:extLst>
                </a:gridCol>
              </a:tblGrid>
              <a:tr h="407924">
                <a:tc>
                  <a:txBody>
                    <a:bodyPr/>
                    <a:lstStyle/>
                    <a:p>
                      <a:pPr algn="ctr"/>
                      <a:r>
                        <a:rPr lang="en-US" sz="2000" dirty="0"/>
                        <a:t>2008</a:t>
                      </a:r>
                    </a:p>
                  </a:txBody>
                  <a:tcPr marT="50292" marB="50292">
                    <a:solidFill>
                      <a:schemeClr val="bg2">
                        <a:lumMod val="50000"/>
                      </a:schemeClr>
                    </a:solidFill>
                  </a:tcPr>
                </a:tc>
                <a:tc>
                  <a:txBody>
                    <a:bodyPr/>
                    <a:lstStyle/>
                    <a:p>
                      <a:pPr algn="ctr"/>
                      <a:r>
                        <a:rPr lang="en-US" sz="2000" dirty="0"/>
                        <a:t>2009</a:t>
                      </a:r>
                    </a:p>
                  </a:txBody>
                  <a:tcPr marT="50292" marB="50292">
                    <a:solidFill>
                      <a:schemeClr val="tx1">
                        <a:lumMod val="85000"/>
                        <a:lumOff val="15000"/>
                      </a:schemeClr>
                    </a:solidFill>
                  </a:tcPr>
                </a:tc>
                <a:tc>
                  <a:txBody>
                    <a:bodyPr/>
                    <a:lstStyle/>
                    <a:p>
                      <a:pPr algn="ctr"/>
                      <a:r>
                        <a:rPr lang="en-US" sz="2000" dirty="0"/>
                        <a:t>2010</a:t>
                      </a:r>
                    </a:p>
                  </a:txBody>
                  <a:tcPr marT="50292" marB="50292">
                    <a:solidFill>
                      <a:schemeClr val="bg2">
                        <a:lumMod val="50000"/>
                      </a:schemeClr>
                    </a:solidFill>
                  </a:tcPr>
                </a:tc>
                <a:tc>
                  <a:txBody>
                    <a:bodyPr/>
                    <a:lstStyle/>
                    <a:p>
                      <a:pPr algn="ctr"/>
                      <a:r>
                        <a:rPr lang="en-US" sz="2000" dirty="0"/>
                        <a:t>2011</a:t>
                      </a:r>
                    </a:p>
                  </a:txBody>
                  <a:tcPr marT="50292" marB="50292">
                    <a:solidFill>
                      <a:schemeClr val="tx1">
                        <a:lumMod val="85000"/>
                        <a:lumOff val="15000"/>
                      </a:schemeClr>
                    </a:solidFill>
                  </a:tcPr>
                </a:tc>
                <a:tc>
                  <a:txBody>
                    <a:bodyPr/>
                    <a:lstStyle/>
                    <a:p>
                      <a:pPr algn="ctr"/>
                      <a:r>
                        <a:rPr lang="en-US" sz="2000" dirty="0"/>
                        <a:t>2012</a:t>
                      </a:r>
                    </a:p>
                  </a:txBody>
                  <a:tcPr marT="50292" marB="50292">
                    <a:solidFill>
                      <a:schemeClr val="bg2">
                        <a:lumMod val="50000"/>
                      </a:schemeClr>
                    </a:solidFill>
                  </a:tcPr>
                </a:tc>
                <a:tc>
                  <a:txBody>
                    <a:bodyPr/>
                    <a:lstStyle/>
                    <a:p>
                      <a:pPr algn="ctr"/>
                      <a:r>
                        <a:rPr lang="en-US" sz="2000" dirty="0"/>
                        <a:t>2013</a:t>
                      </a:r>
                    </a:p>
                  </a:txBody>
                  <a:tcPr marT="50292" marB="50292">
                    <a:solidFill>
                      <a:schemeClr val="tx1">
                        <a:lumMod val="85000"/>
                        <a:lumOff val="15000"/>
                      </a:schemeClr>
                    </a:solidFill>
                  </a:tcPr>
                </a:tc>
                <a:tc>
                  <a:txBody>
                    <a:bodyPr/>
                    <a:lstStyle/>
                    <a:p>
                      <a:pPr algn="ctr"/>
                      <a:r>
                        <a:rPr lang="en-US" sz="2000" dirty="0"/>
                        <a:t>2014</a:t>
                      </a:r>
                    </a:p>
                  </a:txBody>
                  <a:tcPr marT="50292" marB="50292">
                    <a:solidFill>
                      <a:schemeClr val="bg2">
                        <a:lumMod val="50000"/>
                      </a:schemeClr>
                    </a:solidFill>
                  </a:tcPr>
                </a:tc>
                <a:tc>
                  <a:txBody>
                    <a:bodyPr/>
                    <a:lstStyle/>
                    <a:p>
                      <a:pPr algn="ctr"/>
                      <a:r>
                        <a:rPr lang="en-US" sz="2000" dirty="0"/>
                        <a:t>2015</a:t>
                      </a:r>
                    </a:p>
                  </a:txBody>
                  <a:tcPr marT="50292" marB="50292">
                    <a:solidFill>
                      <a:schemeClr val="tx1">
                        <a:lumMod val="85000"/>
                        <a:lumOff val="15000"/>
                      </a:schemeClr>
                    </a:solidFill>
                  </a:tcPr>
                </a:tc>
                <a:tc>
                  <a:txBody>
                    <a:bodyPr/>
                    <a:lstStyle/>
                    <a:p>
                      <a:pPr algn="ctr"/>
                      <a:r>
                        <a:rPr lang="en-US" sz="2000" dirty="0"/>
                        <a:t>2016</a:t>
                      </a:r>
                    </a:p>
                  </a:txBody>
                  <a:tcPr marT="50292" marB="50292">
                    <a:solidFill>
                      <a:schemeClr val="bg2">
                        <a:lumMod val="50000"/>
                      </a:schemeClr>
                    </a:solidFill>
                  </a:tcPr>
                </a:tc>
                <a:tc>
                  <a:txBody>
                    <a:bodyPr/>
                    <a:lstStyle/>
                    <a:p>
                      <a:pPr algn="ctr"/>
                      <a:r>
                        <a:rPr lang="en-US" sz="2000" dirty="0"/>
                        <a:t>2017-19</a:t>
                      </a:r>
                    </a:p>
                  </a:txBody>
                  <a:tcPr marT="50292" marB="50292">
                    <a:solidFill>
                      <a:schemeClr val="tx1">
                        <a:lumMod val="85000"/>
                        <a:lumOff val="15000"/>
                      </a:schemeClr>
                    </a:solidFill>
                  </a:tcPr>
                </a:tc>
                <a:tc>
                  <a:txBody>
                    <a:bodyPr/>
                    <a:lstStyle/>
                    <a:p>
                      <a:pPr algn="ctr"/>
                      <a:r>
                        <a:rPr lang="en-US" sz="2000" dirty="0"/>
                        <a:t>2020-21</a:t>
                      </a:r>
                    </a:p>
                  </a:txBody>
                  <a:tcPr marT="50292" marB="50292">
                    <a:solidFill>
                      <a:schemeClr val="bg2">
                        <a:lumMod val="50000"/>
                      </a:schemeClr>
                    </a:solidFill>
                  </a:tcPr>
                </a:tc>
                <a:extLst>
                  <a:ext uri="{0D108BD9-81ED-4DB2-BD59-A6C34878D82A}">
                    <a16:rowId xmlns:a16="http://schemas.microsoft.com/office/drawing/2014/main" val="483310905"/>
                  </a:ext>
                </a:extLst>
              </a:tr>
            </a:tbl>
          </a:graphicData>
        </a:graphic>
      </p:graphicFrame>
      <p:sp>
        <p:nvSpPr>
          <p:cNvPr id="54" name="Content Placeholder 13">
            <a:extLst>
              <a:ext uri="{FF2B5EF4-FFF2-40B4-BE49-F238E27FC236}">
                <a16:creationId xmlns:a16="http://schemas.microsoft.com/office/drawing/2014/main" id="{73B6E984-C11A-464D-AB38-E6BFDBE087AB}"/>
              </a:ext>
            </a:extLst>
          </p:cNvPr>
          <p:cNvSpPr txBox="1">
            <a:spLocks/>
          </p:cNvSpPr>
          <p:nvPr/>
        </p:nvSpPr>
        <p:spPr>
          <a:xfrm>
            <a:off x="10323542" y="1562052"/>
            <a:ext cx="1930400"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Blockchain regular part of Digital Transformation</a:t>
            </a:r>
          </a:p>
        </p:txBody>
      </p:sp>
      <p:cxnSp>
        <p:nvCxnSpPr>
          <p:cNvPr id="55" name="Straight Connector 54">
            <a:extLst>
              <a:ext uri="{FF2B5EF4-FFF2-40B4-BE49-F238E27FC236}">
                <a16:creationId xmlns:a16="http://schemas.microsoft.com/office/drawing/2014/main" id="{18FE9805-3D4E-47A0-A891-6C50DAC5F660}"/>
              </a:ext>
            </a:extLst>
          </p:cNvPr>
          <p:cNvCxnSpPr/>
          <p:nvPr/>
        </p:nvCxnSpPr>
        <p:spPr>
          <a:xfrm flipV="1">
            <a:off x="11291857"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C041A1A-385E-41FD-8BD7-3DB52083D2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8" name="Google Shape;56;p13">
            <a:extLst>
              <a:ext uri="{FF2B5EF4-FFF2-40B4-BE49-F238E27FC236}">
                <a16:creationId xmlns:a16="http://schemas.microsoft.com/office/drawing/2014/main" id="{D9E00A0B-0A7D-43E4-94D1-E4C1DDCABAAD}"/>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1316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500"/>
                                        <p:tgtEl>
                                          <p:spTgt spid="4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22" presetClass="entr" presetSubtype="8"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par>
                                <p:cTn id="44" presetID="22" presetClass="entr" presetSubtype="8"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500"/>
                                        <p:tgtEl>
                                          <p:spTgt spid="47"/>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par>
                                <p:cTn id="50" presetID="22" presetClass="entr" presetSubtype="8"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500"/>
                                        <p:tgtEl>
                                          <p:spTgt spid="49"/>
                                        </p:tgtEl>
                                      </p:cBhvr>
                                    </p:animEffect>
                                  </p:childTnLst>
                                </p:cTn>
                              </p:par>
                              <p:par>
                                <p:cTn id="53" presetID="22" presetClass="entr" presetSubtype="8"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left)">
                                      <p:cBhvr>
                                        <p:cTn id="55" dur="500"/>
                                        <p:tgtEl>
                                          <p:spTgt spid="50"/>
                                        </p:tgtEl>
                                      </p:cBhvr>
                                    </p:animEffect>
                                  </p:childTnLst>
                                </p:cTn>
                              </p:par>
                              <p:par>
                                <p:cTn id="56" presetID="22" presetClass="entr" presetSubtype="8"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left)">
                                      <p:cBhvr>
                                        <p:cTn id="58" dur="500"/>
                                        <p:tgtEl>
                                          <p:spTgt spid="51"/>
                                        </p:tgtEl>
                                      </p:cBhvr>
                                    </p:animEffect>
                                  </p:childTnLst>
                                </p:cTn>
                              </p:par>
                              <p:par>
                                <p:cTn id="59" presetID="22" presetClass="entr" presetSubtype="8"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par>
                                <p:cTn id="62" presetID="22" presetClass="entr" presetSubtype="8" fill="hold"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par>
                                <p:cTn id="65" presetID="22" presetClass="entr" presetSubtype="8"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500"/>
                                        <p:tgtEl>
                                          <p:spTgt spid="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par>
                                <p:cTn id="71" presetID="22" presetClass="entr" presetSubtype="8"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40" grpId="0"/>
      <p:bldP spid="41" grpId="0"/>
      <p:bldP spid="42" grpId="0"/>
      <p:bldP spid="4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DCBAAF-DFC7-4660-A75F-A8AFA6C48B99}"/>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Train Has Left the Station</a:t>
            </a:r>
          </a:p>
        </p:txBody>
      </p:sp>
      <p:pic>
        <p:nvPicPr>
          <p:cNvPr id="3074" name="Picture 2" descr="Blockchain Market">
            <a:extLst>
              <a:ext uri="{FF2B5EF4-FFF2-40B4-BE49-F238E27FC236}">
                <a16:creationId xmlns:a16="http://schemas.microsoft.com/office/drawing/2014/main" id="{649F7604-5E6D-41C1-91AA-1375D60EA71F}"/>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00633" y="1463820"/>
            <a:ext cx="8990734" cy="48826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A0870B-9838-4972-948D-0B4FA6F6BCCB}"/>
              </a:ext>
            </a:extLst>
          </p:cNvPr>
          <p:cNvSpPr/>
          <p:nvPr/>
        </p:nvSpPr>
        <p:spPr>
          <a:xfrm>
            <a:off x="1600633" y="1330036"/>
            <a:ext cx="8990734" cy="734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7DBA58-123E-4EDC-9413-B145BC667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F73EC279-0C8C-4498-950B-3A6EEF96778B}"/>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49009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The New Wave of Change</a:t>
            </a:r>
          </a:p>
        </p:txBody>
      </p:sp>
      <p:pic>
        <p:nvPicPr>
          <p:cNvPr id="8" name="Picture 7"/>
          <p:cNvPicPr>
            <a:picLocks noChangeAspect="1"/>
          </p:cNvPicPr>
          <p:nvPr/>
        </p:nvPicPr>
        <p:blipFill>
          <a:blip r:embed="rId2"/>
          <a:stretch>
            <a:fillRect/>
          </a:stretch>
        </p:blipFill>
        <p:spPr>
          <a:xfrm>
            <a:off x="3918" y="1030288"/>
            <a:ext cx="12231625" cy="5827712"/>
          </a:xfrm>
          <a:prstGeom prst="rect">
            <a:avLst/>
          </a:prstGeom>
        </p:spPr>
      </p:pic>
      <p:pic>
        <p:nvPicPr>
          <p:cNvPr id="11" name="Picture 10">
            <a:extLst>
              <a:ext uri="{FF2B5EF4-FFF2-40B4-BE49-F238E27FC236}">
                <a16:creationId xmlns:a16="http://schemas.microsoft.com/office/drawing/2014/main" id="{FD462C27-AC1B-4563-A7DC-B6A020AA2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Google Shape;56;p13">
            <a:extLst>
              <a:ext uri="{FF2B5EF4-FFF2-40B4-BE49-F238E27FC236}">
                <a16:creationId xmlns:a16="http://schemas.microsoft.com/office/drawing/2014/main" id="{F0082244-49D0-438A-A469-610FCD3FF2D4}"/>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929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Boosting Islamic FinTech with Blockchain</a:t>
            </a: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2</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800" dirty="0">
              <a:solidFill>
                <a:schemeClr val="bg1"/>
              </a:solidFill>
            </a:endParaRPr>
          </a:p>
          <a:p>
            <a:r>
              <a:rPr lang="en-US" sz="3600" dirty="0">
                <a:solidFill>
                  <a:schemeClr val="bg1"/>
                </a:solidFill>
              </a:rPr>
              <a:t>Orientation of </a:t>
            </a:r>
          </a:p>
          <a:p>
            <a:r>
              <a:rPr lang="en-US" sz="3600" dirty="0">
                <a:solidFill>
                  <a:schemeClr val="bg1"/>
                </a:solidFill>
              </a:rPr>
              <a:t>Islamic FinTech</a:t>
            </a:r>
          </a:p>
        </p:txBody>
      </p:sp>
      <p:pic>
        <p:nvPicPr>
          <p:cNvPr id="9" name="Picture 8">
            <a:extLst>
              <a:ext uri="{FF2B5EF4-FFF2-40B4-BE49-F238E27FC236}">
                <a16:creationId xmlns:a16="http://schemas.microsoft.com/office/drawing/2014/main" id="{2D961963-D191-4CB5-B522-04AA7F6E3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10" name="Google Shape;56;p13">
            <a:extLst>
              <a:ext uri="{FF2B5EF4-FFF2-40B4-BE49-F238E27FC236}">
                <a16:creationId xmlns:a16="http://schemas.microsoft.com/office/drawing/2014/main" id="{3126B222-C537-4F1A-AD4B-058F0073BB92}"/>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4104024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4582</TotalTime>
  <Words>2303</Words>
  <Application>Microsoft Office PowerPoint</Application>
  <PresentationFormat>Widescreen</PresentationFormat>
  <Paragraphs>311</Paragraphs>
  <Slides>50</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 CENA</vt:lpstr>
      <vt:lpstr>Arial</vt:lpstr>
      <vt:lpstr>Calibri</vt:lpstr>
      <vt:lpstr>Calibri Light</vt:lpstr>
      <vt:lpstr>Corbel</vt:lpstr>
      <vt:lpstr>GillSans-Italic</vt:lpstr>
      <vt:lpstr>Open Sans</vt:lpstr>
      <vt:lpstr>Roboto Condensed Light</vt:lpstr>
      <vt:lpstr>Rubik</vt:lpstr>
      <vt:lpstr>Tenor Sans</vt:lpstr>
      <vt:lpstr>Office Theme</vt:lpstr>
      <vt:lpstr>PowerPoint Presentation</vt:lpstr>
      <vt:lpstr>PowerPoint Presentation</vt:lpstr>
      <vt:lpstr>PowerPoint Presentation</vt:lpstr>
      <vt:lpstr>PowerPoint Presentation</vt:lpstr>
      <vt:lpstr>Boosting Islamic FinTech with Blockchain</vt:lpstr>
      <vt:lpstr>PowerPoint Presentation</vt:lpstr>
      <vt:lpstr>PowerPoint Presentation</vt:lpstr>
      <vt:lpstr>PowerPoint Presentation</vt:lpstr>
      <vt:lpstr>Boosting Islamic FinTech with Blockchain</vt:lpstr>
      <vt:lpstr>PowerPoint Presentation</vt:lpstr>
      <vt:lpstr>PowerPoint Presentation</vt:lpstr>
      <vt:lpstr>PowerPoint Presentation</vt:lpstr>
      <vt:lpstr>Boosting Islamic FinTech with Blockchain</vt:lpstr>
      <vt:lpstr>PowerPoint Presentation</vt:lpstr>
      <vt:lpstr>PowerPoint Presentation</vt:lpstr>
      <vt:lpstr>PowerPoint Presentation</vt:lpstr>
      <vt:lpstr>PowerPoint Presentation</vt:lpstr>
      <vt:lpstr>Boosting Islamic FinTech with Blockchain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Boosting Islamic FinTech with Blockchain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Islamic Banking &amp; Finance  in Blockchain Era</vt:lpstr>
      <vt:lpstr>PowerPoint Presentation</vt:lpstr>
      <vt:lpstr>PowerPoint Presentation</vt:lpstr>
      <vt:lpstr>PowerPoint Presentation</vt:lpstr>
      <vt:lpstr>PowerPoint Presentation</vt:lpstr>
      <vt:lpstr>PowerPoint Presentation</vt:lpstr>
      <vt:lpstr>Boosting Islamic FinTech with Blockchain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Muhammad Salman Anjum - BA</cp:lastModifiedBy>
  <cp:revision>206</cp:revision>
  <dcterms:created xsi:type="dcterms:W3CDTF">2018-03-24T03:22:38Z</dcterms:created>
  <dcterms:modified xsi:type="dcterms:W3CDTF">2021-11-10T04:35:31Z</dcterms:modified>
</cp:coreProperties>
</file>